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6" r:id="rId6"/>
    <p:sldId id="592" r:id="rId7"/>
    <p:sldId id="593" r:id="rId8"/>
    <p:sldId id="594" r:id="rId9"/>
    <p:sldId id="595" r:id="rId10"/>
    <p:sldId id="596" r:id="rId11"/>
    <p:sldId id="597" r:id="rId12"/>
    <p:sldId id="598" r:id="rId13"/>
    <p:sldId id="599" r:id="rId14"/>
    <p:sldId id="262" r:id="rId15"/>
    <p:sldId id="1035" r:id="rId16"/>
    <p:sldId id="1033" r:id="rId17"/>
    <p:sldId id="1036" r:id="rId18"/>
    <p:sldId id="1032" r:id="rId19"/>
    <p:sldId id="1034" r:id="rId20"/>
    <p:sldId id="363" r:id="rId21"/>
    <p:sldId id="371" r:id="rId22"/>
  </p:sldIdLst>
  <p:sldSz cx="10515600" cy="6858000"/>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312">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da Naeem" initials="N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C28"/>
    <a:srgbClr val="000000"/>
    <a:srgbClr val="FFFF66"/>
    <a:srgbClr val="5EE861"/>
    <a:srgbClr val="F83A48"/>
    <a:srgbClr val="71EB74"/>
    <a:srgbClr val="EA3232"/>
    <a:srgbClr val="B37015"/>
    <a:srgbClr val="457E81"/>
    <a:srgbClr val="A9D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autoAdjust="0"/>
    <p:restoredTop sz="81742" autoAdjust="0"/>
  </p:normalViewPr>
  <p:slideViewPr>
    <p:cSldViewPr>
      <p:cViewPr varScale="1">
        <p:scale>
          <a:sx n="92" d="100"/>
          <a:sy n="92" d="100"/>
        </p:scale>
        <p:origin x="2208" y="176"/>
      </p:cViewPr>
      <p:guideLst>
        <p:guide orient="horz" pos="2160"/>
        <p:guide pos="331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FA09C543-7679-47A1-87CA-FEBE80860A89}" type="datetimeFigureOut">
              <a:rPr lang="en-US"/>
              <a:pPr>
                <a:defRPr/>
              </a:pPr>
              <a:t>10/27/22</a:t>
            </a:fld>
            <a:endParaRPr lang="en-US"/>
          </a:p>
        </p:txBody>
      </p:sp>
      <p:sp>
        <p:nvSpPr>
          <p:cNvPr id="4" name="Slide Image Placeholder 3"/>
          <p:cNvSpPr>
            <a:spLocks noGrp="1" noRot="1" noChangeAspect="1"/>
          </p:cNvSpPr>
          <p:nvPr>
            <p:ph type="sldImg" idx="2"/>
          </p:nvPr>
        </p:nvSpPr>
        <p:spPr>
          <a:xfrm>
            <a:off x="2600325" y="514350"/>
            <a:ext cx="394335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5009334E-ED9F-4A53-9990-5D479162B3E3}" type="slidenum">
              <a:rPr lang="en-US"/>
              <a:pPr>
                <a:defRPr/>
              </a:pPr>
              <a:t>‹#›</a:t>
            </a:fld>
            <a:endParaRPr lang="en-US"/>
          </a:p>
        </p:txBody>
      </p:sp>
    </p:spTree>
    <p:extLst>
      <p:ext uri="{BB962C8B-B14F-4D97-AF65-F5344CB8AC3E}">
        <p14:creationId xmlns:p14="http://schemas.microsoft.com/office/powerpoint/2010/main" val="3417509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akistangulfeconomist.com/tag/GD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akistangulfeconomist.com/tag/NH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053"/>
                </a:solidFill>
                <a:effectLst/>
                <a:latin typeface="Open Sans" panose="020F0502020204030204" pitchFamily="34" charset="0"/>
              </a:rPr>
              <a:t>There is no long term government plan to develop logistic value chain as a means to climb out of the economic black hole Pakistan is trapped in.</a:t>
            </a:r>
            <a:endParaRPr lang="en-US" dirty="0"/>
          </a:p>
        </p:txBody>
      </p:sp>
      <p:sp>
        <p:nvSpPr>
          <p:cNvPr id="4" name="Slide Number Placeholder 3"/>
          <p:cNvSpPr>
            <a:spLocks noGrp="1"/>
          </p:cNvSpPr>
          <p:nvPr>
            <p:ph type="sldNum" sz="quarter" idx="5"/>
          </p:nvPr>
        </p:nvSpPr>
        <p:spPr/>
        <p:txBody>
          <a:bodyPr/>
          <a:lstStyle/>
          <a:p>
            <a:pPr>
              <a:defRPr/>
            </a:pPr>
            <a:fld id="{5009334E-ED9F-4A53-9990-5D479162B3E3}" type="slidenum">
              <a:rPr lang="en-US" smtClean="0"/>
              <a:pPr>
                <a:defRPr/>
              </a:pPr>
              <a:t>2</a:t>
            </a:fld>
            <a:endParaRPr lang="en-US"/>
          </a:p>
        </p:txBody>
      </p:sp>
    </p:spTree>
    <p:extLst>
      <p:ext uri="{BB962C8B-B14F-4D97-AF65-F5344CB8AC3E}">
        <p14:creationId xmlns:p14="http://schemas.microsoft.com/office/powerpoint/2010/main" val="168368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053"/>
                </a:solidFill>
                <a:effectLst/>
                <a:latin typeface="Open Sans" panose="020B0606030504020204" pitchFamily="34" charset="0"/>
              </a:rPr>
              <a:t>Modern Trucking will create thousands of new jobs and improve export competitiveness. The nations with top twenty LPI are among the 10 strongest economies of the world. We have a deteriorating Balance of Payments and there is a dire need to move to the modern goods exports (as well as service sector exports) to earn more foreign exchange. The need is to eradicate supply chain inefficiencies in bringing products, raw materials and finished goods to market.  That is how Pakistan’s exports will become competitive.</a:t>
            </a:r>
          </a:p>
          <a:p>
            <a:endParaRPr lang="en-US" b="0" i="0" dirty="0">
              <a:solidFill>
                <a:srgbClr val="4D5053"/>
              </a:solidFill>
              <a:effectLst/>
              <a:latin typeface="Open Sans" panose="020B0606030504020204" pitchFamily="34" charset="0"/>
            </a:endParaRPr>
          </a:p>
          <a:p>
            <a:r>
              <a:rPr lang="en-US" b="0" i="0" dirty="0">
                <a:solidFill>
                  <a:srgbClr val="4D5053"/>
                </a:solidFill>
                <a:effectLst/>
                <a:latin typeface="Open Sans" panose="020B0606030504020204" pitchFamily="34" charset="0"/>
              </a:rPr>
              <a:t>Old inefficient, over loaded trucks cause external costs like road accidents, spoilage due to time lags and damage to roads, bridges and highway infrastructure.  It yields 2% loss to </a:t>
            </a:r>
            <a:r>
              <a:rPr lang="en-US" b="0" i="0" u="none" strike="noStrike" dirty="0">
                <a:solidFill>
                  <a:srgbClr val="3366FF"/>
                </a:solidFill>
                <a:effectLst/>
                <a:latin typeface="inherit"/>
                <a:hlinkClick r:id="rId3"/>
              </a:rPr>
              <a:t>GDP</a:t>
            </a:r>
            <a:r>
              <a:rPr lang="en-US" b="0" i="0" u="none" strike="noStrike" dirty="0">
                <a:effectLst/>
                <a:latin typeface="Open Sans" panose="020B0606030504020204" pitchFamily="34" charset="0"/>
                <a:hlinkClick r:id="rId3"/>
              </a:rPr>
              <a:t> </a:t>
            </a:r>
            <a:r>
              <a:rPr lang="en-US" b="0" i="0" dirty="0">
                <a:solidFill>
                  <a:srgbClr val="4D5053"/>
                </a:solidFill>
                <a:effectLst/>
                <a:latin typeface="Open Sans" panose="020B0606030504020204" pitchFamily="34" charset="0"/>
              </a:rPr>
              <a:t>on average – around USD 6 billion</a:t>
            </a:r>
            <a:endParaRPr lang="en-US" dirty="0"/>
          </a:p>
        </p:txBody>
      </p:sp>
      <p:sp>
        <p:nvSpPr>
          <p:cNvPr id="4" name="Slide Number Placeholder 3"/>
          <p:cNvSpPr>
            <a:spLocks noGrp="1"/>
          </p:cNvSpPr>
          <p:nvPr>
            <p:ph type="sldNum" sz="quarter" idx="5"/>
          </p:nvPr>
        </p:nvSpPr>
        <p:spPr/>
        <p:txBody>
          <a:bodyPr/>
          <a:lstStyle/>
          <a:p>
            <a:pPr>
              <a:defRPr/>
            </a:pPr>
            <a:fld id="{5009334E-ED9F-4A53-9990-5D479162B3E3}" type="slidenum">
              <a:rPr lang="en-US" smtClean="0"/>
              <a:pPr>
                <a:defRPr/>
              </a:pPr>
              <a:t>3</a:t>
            </a:fld>
            <a:endParaRPr lang="en-US"/>
          </a:p>
        </p:txBody>
      </p:sp>
    </p:spTree>
    <p:extLst>
      <p:ext uri="{BB962C8B-B14F-4D97-AF65-F5344CB8AC3E}">
        <p14:creationId xmlns:p14="http://schemas.microsoft.com/office/powerpoint/2010/main" val="77120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053"/>
                </a:solidFill>
                <a:effectLst/>
                <a:latin typeface="Open Sans" panose="020B0606030504020204" pitchFamily="34" charset="0"/>
              </a:rPr>
              <a:t>Inefficiencies with overloading means that our trucks consume at least 30% more diesel than we should.  Almost 35% of the 713,000 tons of diesel consumed by the transport sector.</a:t>
            </a:r>
            <a:endParaRPr lang="en-US" dirty="0"/>
          </a:p>
        </p:txBody>
      </p:sp>
      <p:sp>
        <p:nvSpPr>
          <p:cNvPr id="4" name="Slide Number Placeholder 3"/>
          <p:cNvSpPr>
            <a:spLocks noGrp="1"/>
          </p:cNvSpPr>
          <p:nvPr>
            <p:ph type="sldNum" sz="quarter" idx="5"/>
          </p:nvPr>
        </p:nvSpPr>
        <p:spPr/>
        <p:txBody>
          <a:bodyPr/>
          <a:lstStyle/>
          <a:p>
            <a:pPr>
              <a:defRPr/>
            </a:pPr>
            <a:fld id="{5009334E-ED9F-4A53-9990-5D479162B3E3}" type="slidenum">
              <a:rPr lang="en-US" smtClean="0"/>
              <a:pPr>
                <a:defRPr/>
              </a:pPr>
              <a:t>7</a:t>
            </a:fld>
            <a:endParaRPr lang="en-US"/>
          </a:p>
        </p:txBody>
      </p:sp>
    </p:spTree>
    <p:extLst>
      <p:ext uri="{BB962C8B-B14F-4D97-AF65-F5344CB8AC3E}">
        <p14:creationId xmlns:p14="http://schemas.microsoft.com/office/powerpoint/2010/main" val="246189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242D7F36-6EB2-4461-B471-C22D0A0B0B12}" type="slidenum">
              <a:rPr lang="en-GB" smtClean="0"/>
              <a:pPr>
                <a:defRPr/>
              </a:pPr>
              <a:t>9</a:t>
            </a:fld>
            <a:endParaRPr lang="en-GB"/>
          </a:p>
        </p:txBody>
      </p:sp>
    </p:spTree>
    <p:extLst>
      <p:ext uri="{BB962C8B-B14F-4D97-AF65-F5344CB8AC3E}">
        <p14:creationId xmlns:p14="http://schemas.microsoft.com/office/powerpoint/2010/main" val="394423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053"/>
                </a:solidFill>
                <a:effectLst/>
                <a:latin typeface="Open Sans" panose="020B0606030504020204" pitchFamily="34" charset="0"/>
              </a:rPr>
              <a:t>A 2016 </a:t>
            </a:r>
            <a:r>
              <a:rPr lang="en-US" b="0" i="0" u="none" strike="noStrike" dirty="0">
                <a:solidFill>
                  <a:srgbClr val="3366FF"/>
                </a:solidFill>
                <a:effectLst/>
                <a:latin typeface="inherit"/>
                <a:hlinkClick r:id="rId3"/>
              </a:rPr>
              <a:t>National Highway Authority(NHA)</a:t>
            </a:r>
            <a:r>
              <a:rPr lang="en-US" b="0" i="0" dirty="0">
                <a:solidFill>
                  <a:srgbClr val="4D5053"/>
                </a:solidFill>
                <a:effectLst/>
                <a:latin typeface="Open Sans" panose="020B0606030504020204" pitchFamily="34" charset="0"/>
              </a:rPr>
              <a:t> report stated that international regulation overseeing long-hand traffic specify that articulated trucks(trailers) should constitute </a:t>
            </a:r>
            <a:r>
              <a:rPr lang="en-US" b="0" i="0" dirty="0" err="1">
                <a:solidFill>
                  <a:srgbClr val="4D5053"/>
                </a:solidFill>
                <a:effectLst/>
                <a:latin typeface="Open Sans" panose="020B0606030504020204" pitchFamily="34" charset="0"/>
              </a:rPr>
              <a:t>atleast</a:t>
            </a:r>
            <a:r>
              <a:rPr lang="en-US" b="0" i="0" dirty="0">
                <a:solidFill>
                  <a:srgbClr val="4D5053"/>
                </a:solidFill>
                <a:effectLst/>
                <a:latin typeface="Open Sans" panose="020B0606030504020204" pitchFamily="34" charset="0"/>
              </a:rPr>
              <a:t> 50% of the truck fleet, in Pakistan articulated trucks comprise only 12% of the total fleet. </a:t>
            </a:r>
            <a:r>
              <a:rPr lang="en-US" b="0" i="0">
                <a:solidFill>
                  <a:srgbClr val="4D5053"/>
                </a:solidFill>
                <a:effectLst/>
                <a:latin typeface="Open Sans" panose="020B0606030504020204" pitchFamily="34" charset="0"/>
              </a:rPr>
              <a:t>This is because of the need of massive investment which may not be possible for small &amp; medium transporters to undertake.</a:t>
            </a:r>
            <a:endParaRPr lang="en-US"/>
          </a:p>
        </p:txBody>
      </p:sp>
      <p:sp>
        <p:nvSpPr>
          <p:cNvPr id="4" name="Slide Number Placeholder 3"/>
          <p:cNvSpPr>
            <a:spLocks noGrp="1"/>
          </p:cNvSpPr>
          <p:nvPr>
            <p:ph type="sldNum" sz="quarter" idx="5"/>
          </p:nvPr>
        </p:nvSpPr>
        <p:spPr/>
        <p:txBody>
          <a:bodyPr/>
          <a:lstStyle/>
          <a:p>
            <a:pPr>
              <a:defRPr/>
            </a:pPr>
            <a:fld id="{5009334E-ED9F-4A53-9990-5D479162B3E3}" type="slidenum">
              <a:rPr lang="en-US" smtClean="0"/>
              <a:pPr>
                <a:defRPr/>
              </a:pPr>
              <a:t>13</a:t>
            </a:fld>
            <a:endParaRPr lang="en-US"/>
          </a:p>
        </p:txBody>
      </p:sp>
    </p:spTree>
    <p:extLst>
      <p:ext uri="{BB962C8B-B14F-4D97-AF65-F5344CB8AC3E}">
        <p14:creationId xmlns:p14="http://schemas.microsoft.com/office/powerpoint/2010/main" val="176117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not forget that exports are highly dependent on trucking sector.  If we cannot get the shipment on the vessel, we cannot generate the B</a:t>
            </a:r>
          </a:p>
          <a:p>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Produce a comprehensive goods vehicle scrapping program that will:</a:t>
            </a:r>
          </a:p>
          <a:p>
            <a:pPr marL="108000" lvl="0" indent="-342900" algn="l">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Allow zero duty and tax certificates for new replacement vehicles</a:t>
            </a:r>
          </a:p>
          <a:p>
            <a:pPr marL="108000" lvl="0" indent="-342900" algn="l">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Free road tax and licensing for replacement imports for 3 years</a:t>
            </a:r>
          </a:p>
          <a:p>
            <a:pPr marL="108000" lvl="0" indent="-342900" algn="l">
              <a:lnSpc>
                <a:spcPct val="107000"/>
              </a:lnSpc>
              <a:spcAft>
                <a:spcPts val="1000"/>
              </a:spcAft>
              <a:buFont typeface="Symbol" panose="05050102010706020507" pitchFamily="18" charset="2"/>
              <a:buChar char=""/>
            </a:pP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Transferable/ tradable certificates for scrapped vehicles</a:t>
            </a:r>
          </a:p>
          <a:p>
            <a:endParaRPr lang="en-US" dirty="0"/>
          </a:p>
        </p:txBody>
      </p:sp>
      <p:sp>
        <p:nvSpPr>
          <p:cNvPr id="4" name="Slide Number Placeholder 3"/>
          <p:cNvSpPr>
            <a:spLocks noGrp="1"/>
          </p:cNvSpPr>
          <p:nvPr>
            <p:ph type="sldNum" sz="quarter" idx="5"/>
          </p:nvPr>
        </p:nvSpPr>
        <p:spPr/>
        <p:txBody>
          <a:bodyPr/>
          <a:lstStyle/>
          <a:p>
            <a:pPr>
              <a:defRPr/>
            </a:pPr>
            <a:fld id="{5009334E-ED9F-4A53-9990-5D479162B3E3}" type="slidenum">
              <a:rPr lang="en-US" smtClean="0"/>
              <a:pPr>
                <a:defRPr/>
              </a:pPr>
              <a:t>16</a:t>
            </a:fld>
            <a:endParaRPr lang="en-US"/>
          </a:p>
        </p:txBody>
      </p:sp>
    </p:spTree>
    <p:extLst>
      <p:ext uri="{BB962C8B-B14F-4D97-AF65-F5344CB8AC3E}">
        <p14:creationId xmlns:p14="http://schemas.microsoft.com/office/powerpoint/2010/main" val="41012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Middle Band" descr="C:\Documents and Settings\Studley\Desktop\AGL_PPT_Gradients_0129.11_Cropped\Red Gradient V2\7.DarkRedGradient_V2_Middl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3429000"/>
            <a:ext cx="105156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Cover Subtitle Arial 24 White"/>
          <p:cNvSpPr>
            <a:spLocks noGrp="1"/>
          </p:cNvSpPr>
          <p:nvPr>
            <p:ph type="subTitle" idx="1"/>
          </p:nvPr>
        </p:nvSpPr>
        <p:spPr>
          <a:xfrm>
            <a:off x="438152" y="4343400"/>
            <a:ext cx="9726930" cy="609600"/>
          </a:xfrm>
          <a:prstGeom prst="rect">
            <a:avLst/>
          </a:prstGeom>
        </p:spPr>
        <p:txBody>
          <a:bodyPr>
            <a:normAutofit/>
          </a:bodyPr>
          <a:lstStyle>
            <a:lvl1pPr marL="0" indent="0" algn="l">
              <a:buNone/>
              <a:defRPr sz="2400">
                <a:solidFill>
                  <a:schemeClr val="bg1">
                    <a:lumMod val="9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Cover Title Arial 32 White"/>
          <p:cNvSpPr>
            <a:spLocks noGrp="1"/>
          </p:cNvSpPr>
          <p:nvPr>
            <p:ph type="ctrTitle"/>
          </p:nvPr>
        </p:nvSpPr>
        <p:spPr>
          <a:xfrm>
            <a:off x="438152" y="3714750"/>
            <a:ext cx="9726930" cy="628650"/>
          </a:xfrm>
          <a:prstGeom prst="rect">
            <a:avLst/>
          </a:prstGeom>
        </p:spPr>
        <p:txBody>
          <a:bodyPr>
            <a:noAutofit/>
          </a:bodyPr>
          <a:lstStyle>
            <a:lvl1pPr algn="l">
              <a:defRPr sz="3200">
                <a:solidFill>
                  <a:schemeClr val="bg1">
                    <a:lumMod val="95000"/>
                  </a:schemeClr>
                </a:solidFill>
                <a:latin typeface="Arial" pitchFamily="34" charset="0"/>
                <a:cs typeface="Arial" pitchFamily="34" charset="0"/>
              </a:defRPr>
            </a:lvl1pPr>
          </a:lstStyle>
          <a:p>
            <a:r>
              <a:rPr lang="en-US"/>
              <a:t>Click to edit Master title style</a:t>
            </a:r>
            <a:endParaRPr lang="en-US" dirty="0"/>
          </a:p>
        </p:txBody>
      </p:sp>
      <p:sp>
        <p:nvSpPr>
          <p:cNvPr id="2" name="TextBox 1"/>
          <p:cNvSpPr txBox="1"/>
          <p:nvPr userDrawn="1"/>
        </p:nvSpPr>
        <p:spPr>
          <a:xfrm>
            <a:off x="1" y="3416760"/>
            <a:ext cx="10515600" cy="2376264"/>
          </a:xfrm>
          <a:prstGeom prst="rect">
            <a:avLst/>
          </a:prstGeom>
          <a:gradFill flip="none" rotWithShape="1">
            <a:gsLst>
              <a:gs pos="5000">
                <a:srgbClr val="FC3C28">
                  <a:lumMod val="85000"/>
                </a:srgbClr>
              </a:gs>
              <a:gs pos="100000">
                <a:srgbClr val="000000"/>
              </a:gs>
            </a:gsLst>
            <a:lin ang="0" scaled="0"/>
            <a:tileRect/>
          </a:gradFill>
        </p:spPr>
        <p:txBody>
          <a:bodyPr wrap="square" rtlCol="0">
            <a:spAutoFit/>
          </a:bodyPr>
          <a:lstStyle/>
          <a:p>
            <a:endParaRPr lang="en-US" dirty="0"/>
          </a:p>
        </p:txBody>
      </p:sp>
      <p:sp>
        <p:nvSpPr>
          <p:cNvPr id="6" name="TextBox 5"/>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0" name="TextBox 9"/>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1" name="TextBox 10"/>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243109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mparative charts">
    <p:spTree>
      <p:nvGrpSpPr>
        <p:cNvPr id="1" name=""/>
        <p:cNvGrpSpPr/>
        <p:nvPr/>
      </p:nvGrpSpPr>
      <p:grpSpPr>
        <a:xfrm>
          <a:off x="0" y="0"/>
          <a:ext cx="0" cy="0"/>
          <a:chOff x="0" y="0"/>
          <a:chExt cx="0" cy="0"/>
        </a:xfrm>
      </p:grpSpPr>
      <p:pic>
        <p:nvPicPr>
          <p:cNvPr id="5"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onut Chart Arial 16 D. Grey + palette"/>
          <p:cNvSpPr>
            <a:spLocks noGrp="1"/>
          </p:cNvSpPr>
          <p:nvPr>
            <p:ph type="chart" sz="quarter" idx="11"/>
          </p:nvPr>
        </p:nvSpPr>
        <p:spPr>
          <a:xfrm>
            <a:off x="5520691" y="2340000"/>
            <a:ext cx="4556760" cy="3886200"/>
          </a:xfrm>
          <a:prstGeom prst="rect">
            <a:avLst/>
          </a:prstGeom>
        </p:spPr>
        <p:txBody>
          <a:bodyPr rtlCol="0">
            <a:normAutofit/>
          </a:bodyPr>
          <a:lstStyle>
            <a:lvl1pPr>
              <a:buNone/>
              <a:defRPr sz="2400">
                <a:latin typeface="Arial" pitchFamily="34" charset="0"/>
                <a:cs typeface="Arial" pitchFamily="34" charset="0"/>
              </a:defRPr>
            </a:lvl1pPr>
          </a:lstStyle>
          <a:p>
            <a:pPr lvl="0"/>
            <a:r>
              <a:rPr lang="en-US" noProof="0"/>
              <a:t>Click icon to add chart</a:t>
            </a:r>
            <a:endParaRPr lang="en-US" noProof="0" dirty="0"/>
          </a:p>
        </p:txBody>
      </p:sp>
      <p:sp>
        <p:nvSpPr>
          <p:cNvPr id="8" name="Donut Chart Arial 16 D. Grey + palette"/>
          <p:cNvSpPr>
            <a:spLocks noGrp="1"/>
          </p:cNvSpPr>
          <p:nvPr>
            <p:ph type="chart" sz="quarter" idx="10"/>
          </p:nvPr>
        </p:nvSpPr>
        <p:spPr>
          <a:xfrm>
            <a:off x="438152" y="914400"/>
            <a:ext cx="4556760" cy="3810000"/>
          </a:xfrm>
          <a:prstGeom prst="rect">
            <a:avLst/>
          </a:prstGeom>
        </p:spPr>
        <p:txBody>
          <a:bodyPr rtlCol="0">
            <a:normAutofit/>
          </a:bodyPr>
          <a:lstStyle>
            <a:lvl1pPr>
              <a:buNone/>
              <a:defRPr sz="2400">
                <a:latin typeface="Arial" pitchFamily="34" charset="0"/>
                <a:cs typeface="Arial" pitchFamily="34" charset="0"/>
              </a:defRPr>
            </a:lvl1pPr>
          </a:lstStyle>
          <a:p>
            <a:pPr lvl="0"/>
            <a:r>
              <a:rPr lang="en-US" noProof="0"/>
              <a:t>Click icon to add chart</a:t>
            </a:r>
            <a:endParaRPr lang="en-US" noProof="0" dirty="0"/>
          </a:p>
        </p:txBody>
      </p:sp>
      <p:sp>
        <p:nvSpPr>
          <p:cNvPr id="9" name="Donut Chart Title Arial 26 Red"/>
          <p:cNvSpPr>
            <a:spLocks noGrp="1"/>
          </p:cNvSpPr>
          <p:nvPr>
            <p:ph type="title"/>
          </p:nvPr>
        </p:nvSpPr>
        <p:spPr>
          <a:xfrm>
            <a:off x="438152" y="274638"/>
            <a:ext cx="9726930" cy="639762"/>
          </a:xfrm>
          <a:prstGeom prst="rect">
            <a:avLst/>
          </a:prstGeom>
        </p:spPr>
        <p:txBody>
          <a:bodyPr/>
          <a:lstStyle>
            <a:lvl1pPr algn="l">
              <a:defRPr sz="2600">
                <a:solidFill>
                  <a:srgbClr val="AF292E"/>
                </a:solidFill>
                <a:latin typeface="Arial" pitchFamily="34" charset="0"/>
                <a:cs typeface="Arial" pitchFamily="34" charset="0"/>
              </a:defRPr>
            </a:lvl1pPr>
          </a:lstStyle>
          <a:p>
            <a:r>
              <a:rPr lang="en-US"/>
              <a:t>Click to edit Master title style</a:t>
            </a:r>
            <a:endParaRPr lang="en-US" dirty="0"/>
          </a:p>
        </p:txBody>
      </p:sp>
      <p:sp>
        <p:nvSpPr>
          <p:cNvPr id="11" name="Slide Number Placeholder 5"/>
          <p:cNvSpPr>
            <a:spLocks noGrp="1"/>
          </p:cNvSpPr>
          <p:nvPr>
            <p:ph type="sldNum" sz="quarter" idx="12"/>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308172BF-6B26-45DA-B6FC-8BFB2ADB3E6B}" type="slidenum">
              <a:rPr lang="en-SG"/>
              <a:pPr>
                <a:defRPr/>
              </a:pPr>
              <a:t>‹#›</a:t>
            </a:fld>
            <a:endParaRPr lang="en-SG"/>
          </a:p>
        </p:txBody>
      </p:sp>
      <p:sp>
        <p:nvSpPr>
          <p:cNvPr id="10" name="TextBox 9"/>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2" name="TextBox 11"/>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3" name="TextBox 12"/>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68027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of content">
    <p:spTree>
      <p:nvGrpSpPr>
        <p:cNvPr id="1" name=""/>
        <p:cNvGrpSpPr/>
        <p:nvPr/>
      </p:nvGrpSpPr>
      <p:grpSpPr>
        <a:xfrm>
          <a:off x="0" y="0"/>
          <a:ext cx="0" cy="0"/>
          <a:chOff x="0" y="0"/>
          <a:chExt cx="0" cy="0"/>
        </a:xfrm>
      </p:grpSpPr>
      <p:pic>
        <p:nvPicPr>
          <p:cNvPr id="5"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lumn Text Arial 18&amp;16 D. Grey &amp; Gold"/>
          <p:cNvSpPr>
            <a:spLocks noGrp="1"/>
          </p:cNvSpPr>
          <p:nvPr>
            <p:ph sz="half" idx="2"/>
          </p:nvPr>
        </p:nvSpPr>
        <p:spPr>
          <a:xfrm>
            <a:off x="5520690" y="914400"/>
            <a:ext cx="4644390" cy="5334000"/>
          </a:xfrm>
          <a:prstGeom prst="rect">
            <a:avLst/>
          </a:prstGeom>
        </p:spPr>
        <p:txBody>
          <a:bodyPr/>
          <a:lstStyle>
            <a:lvl1pPr>
              <a:spcBef>
                <a:spcPts val="200"/>
              </a:spcBef>
              <a:buNone/>
              <a:defRPr sz="1800">
                <a:solidFill>
                  <a:srgbClr val="000000"/>
                </a:solidFill>
                <a:latin typeface="Arial" pitchFamily="34" charset="0"/>
                <a:cs typeface="Arial" pitchFamily="34" charset="0"/>
              </a:defRPr>
            </a:lvl1pPr>
            <a:lvl2pPr marL="233363" indent="-233363">
              <a:spcBef>
                <a:spcPts val="200"/>
              </a:spcBef>
              <a:defRPr sz="1600">
                <a:solidFill>
                  <a:srgbClr val="000000"/>
                </a:solidFill>
                <a:latin typeface="Arial" pitchFamily="34" charset="0"/>
                <a:cs typeface="Arial" pitchFamily="34" charset="0"/>
              </a:defRPr>
            </a:lvl2pPr>
            <a:lvl3pPr marL="457200" indent="-223838">
              <a:spcBef>
                <a:spcPts val="200"/>
              </a:spcBef>
              <a:buFont typeface="Arial" pitchFamily="34" charset="0"/>
              <a:buChar char="–"/>
              <a:defRPr sz="1400">
                <a:solidFill>
                  <a:srgbClr val="B37015"/>
                </a:solidFill>
                <a:latin typeface="Arial" pitchFamily="34" charset="0"/>
                <a:cs typeface="Arial" pitchFamily="34" charset="0"/>
              </a:defRPr>
            </a:lvl3pPr>
            <a:lvl4pPr marL="690563" indent="-233363">
              <a:spcBef>
                <a:spcPts val="200"/>
              </a:spcBef>
              <a:defRPr sz="1400">
                <a:solidFill>
                  <a:srgbClr val="000000"/>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lumn Text Arial 18&amp;16 D. Grey &amp; Gold"/>
          <p:cNvSpPr>
            <a:spLocks noGrp="1"/>
          </p:cNvSpPr>
          <p:nvPr>
            <p:ph sz="half" idx="1"/>
          </p:nvPr>
        </p:nvSpPr>
        <p:spPr>
          <a:xfrm>
            <a:off x="438150" y="914400"/>
            <a:ext cx="4644390" cy="5334000"/>
          </a:xfrm>
          <a:prstGeom prst="rect">
            <a:avLst/>
          </a:prstGeom>
        </p:spPr>
        <p:txBody>
          <a:bodyPr/>
          <a:lstStyle>
            <a:lvl1pPr>
              <a:spcBef>
                <a:spcPts val="200"/>
              </a:spcBef>
              <a:buNone/>
              <a:defRPr sz="1800">
                <a:solidFill>
                  <a:srgbClr val="000000"/>
                </a:solidFill>
                <a:latin typeface="Arial" pitchFamily="34" charset="0"/>
                <a:cs typeface="Arial" pitchFamily="34" charset="0"/>
              </a:defRPr>
            </a:lvl1pPr>
            <a:lvl2pPr marL="233363" indent="-233363">
              <a:spcBef>
                <a:spcPts val="200"/>
              </a:spcBef>
              <a:defRPr sz="1600">
                <a:solidFill>
                  <a:srgbClr val="000000"/>
                </a:solidFill>
                <a:latin typeface="Arial" pitchFamily="34" charset="0"/>
                <a:cs typeface="Arial" pitchFamily="34" charset="0"/>
              </a:defRPr>
            </a:lvl2pPr>
            <a:lvl3pPr marL="457200" indent="-223838">
              <a:spcBef>
                <a:spcPts val="200"/>
              </a:spcBef>
              <a:buFont typeface="Arial" pitchFamily="34" charset="0"/>
              <a:buChar char="–"/>
              <a:defRPr sz="1400">
                <a:solidFill>
                  <a:srgbClr val="B37015"/>
                </a:solidFill>
                <a:latin typeface="Arial" pitchFamily="34" charset="0"/>
                <a:cs typeface="Arial" pitchFamily="34" charset="0"/>
              </a:defRPr>
            </a:lvl3pPr>
            <a:lvl4pPr marL="690563" indent="-233363">
              <a:spcBef>
                <a:spcPts val="200"/>
              </a:spcBef>
              <a:defRPr sz="1400">
                <a:solidFill>
                  <a:srgbClr val="000000"/>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2Column Title Arial 26 Red"/>
          <p:cNvSpPr>
            <a:spLocks noGrp="1"/>
          </p:cNvSpPr>
          <p:nvPr>
            <p:ph type="title"/>
          </p:nvPr>
        </p:nvSpPr>
        <p:spPr>
          <a:xfrm>
            <a:off x="438152" y="274638"/>
            <a:ext cx="9726930" cy="639762"/>
          </a:xfrm>
          <a:prstGeom prst="rect">
            <a:avLst/>
          </a:prstGeom>
        </p:spPr>
        <p:txBody>
          <a:bodyPr/>
          <a:lstStyle>
            <a:lvl1pPr algn="l">
              <a:defRPr sz="2600">
                <a:solidFill>
                  <a:srgbClr val="AF292E"/>
                </a:solidFill>
                <a:latin typeface="Arial" pitchFamily="34" charset="0"/>
                <a:cs typeface="Arial" pitchFamily="34" charset="0"/>
              </a:defRPr>
            </a:lvl1pPr>
          </a:lstStyle>
          <a:p>
            <a:r>
              <a:rPr lang="en-US"/>
              <a:t>Click to edit Master title style</a:t>
            </a:r>
            <a:endParaRPr lang="en-US" dirty="0"/>
          </a:p>
        </p:txBody>
      </p:sp>
      <p:sp>
        <p:nvSpPr>
          <p:cNvPr id="10" name="Slide Number Placeholder 5"/>
          <p:cNvSpPr>
            <a:spLocks noGrp="1"/>
          </p:cNvSpPr>
          <p:nvPr>
            <p:ph type="sldNum" sz="quarter" idx="10"/>
          </p:nvPr>
        </p:nvSpPr>
        <p:spPr/>
        <p:txBody>
          <a:bodyPr/>
          <a:lstStyle>
            <a:lvl1pPr algn="r">
              <a:defRPr sz="800">
                <a:solidFill>
                  <a:srgbClr val="B37015"/>
                </a:solidFill>
                <a:latin typeface="Arial" pitchFamily="34" charset="0"/>
                <a:cs typeface="Arial" pitchFamily="34" charset="0"/>
              </a:defRPr>
            </a:lvl1pPr>
          </a:lstStyle>
          <a:p>
            <a:pPr>
              <a:defRPr/>
            </a:pPr>
            <a:fld id="{523AF2B3-7950-476B-861E-AEA420D977D8}" type="slidenum">
              <a:rPr lang="en-SG"/>
              <a:pPr>
                <a:defRPr/>
              </a:pPr>
              <a:t>‹#›</a:t>
            </a:fld>
            <a:endParaRPr lang="en-SG"/>
          </a:p>
        </p:txBody>
      </p:sp>
      <p:sp>
        <p:nvSpPr>
          <p:cNvPr id="9" name="TextBox 8"/>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1" name="TextBox 10"/>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3" name="TextBox 12"/>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172383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icture on left, content on right">
    <p:spTree>
      <p:nvGrpSpPr>
        <p:cNvPr id="1" name=""/>
        <p:cNvGrpSpPr/>
        <p:nvPr/>
      </p:nvGrpSpPr>
      <p:grpSpPr>
        <a:xfrm>
          <a:off x="0" y="0"/>
          <a:ext cx="0" cy="0"/>
          <a:chOff x="0" y="0"/>
          <a:chExt cx="0" cy="0"/>
        </a:xfrm>
      </p:grpSpPr>
      <p:pic>
        <p:nvPicPr>
          <p:cNvPr id="5"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lumn Text Arial 18 &amp; 16 D. Grey &amp; Gold"/>
          <p:cNvSpPr>
            <a:spLocks noGrp="1"/>
          </p:cNvSpPr>
          <p:nvPr>
            <p:ph sz="half" idx="2"/>
          </p:nvPr>
        </p:nvSpPr>
        <p:spPr>
          <a:xfrm>
            <a:off x="5520690" y="914400"/>
            <a:ext cx="4644390" cy="5334000"/>
          </a:xfrm>
          <a:prstGeom prst="rect">
            <a:avLst/>
          </a:prstGeom>
        </p:spPr>
        <p:txBody>
          <a:bodyPr/>
          <a:lstStyle>
            <a:lvl1pPr>
              <a:spcBef>
                <a:spcPts val="200"/>
              </a:spcBef>
              <a:buNone/>
              <a:defRPr sz="1800">
                <a:solidFill>
                  <a:srgbClr val="000000"/>
                </a:solidFill>
                <a:latin typeface="Arial" pitchFamily="34" charset="0"/>
                <a:cs typeface="Arial" pitchFamily="34" charset="0"/>
              </a:defRPr>
            </a:lvl1pPr>
            <a:lvl2pPr marL="233363" indent="-233363">
              <a:spcBef>
                <a:spcPts val="200"/>
              </a:spcBef>
              <a:defRPr sz="1600">
                <a:solidFill>
                  <a:srgbClr val="B37015"/>
                </a:solidFill>
                <a:latin typeface="Arial" pitchFamily="34" charset="0"/>
                <a:cs typeface="Arial" pitchFamily="34" charset="0"/>
              </a:defRPr>
            </a:lvl2pPr>
            <a:lvl3pPr marL="457200" indent="-223838">
              <a:spcBef>
                <a:spcPts val="200"/>
              </a:spcBef>
              <a:buFont typeface="Arial" pitchFamily="34" charset="0"/>
              <a:buChar char="–"/>
              <a:defRPr sz="1400">
                <a:solidFill>
                  <a:schemeClr val="tx1">
                    <a:lumMod val="95000"/>
                    <a:lumOff val="5000"/>
                  </a:schemeClr>
                </a:solidFill>
                <a:latin typeface="Arial" pitchFamily="34" charset="0"/>
                <a:cs typeface="Arial" pitchFamily="34" charset="0"/>
              </a:defRPr>
            </a:lvl3pPr>
            <a:lvl4pPr marL="690563" indent="-233363">
              <a:spcBef>
                <a:spcPts val="200"/>
              </a:spcBef>
              <a:defRPr sz="1400">
                <a:solidFill>
                  <a:srgbClr val="B37015"/>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Photo Placeholder"/>
          <p:cNvSpPr>
            <a:spLocks noGrp="1"/>
          </p:cNvSpPr>
          <p:nvPr>
            <p:ph type="pic" sz="quarter" idx="10"/>
          </p:nvPr>
        </p:nvSpPr>
        <p:spPr>
          <a:xfrm>
            <a:off x="438150" y="914400"/>
            <a:ext cx="4907280" cy="5334000"/>
          </a:xfrm>
          <a:prstGeom prst="rect">
            <a:avLst/>
          </a:prstGeom>
        </p:spPr>
        <p:txBody>
          <a:bodyPr rtlCol="0">
            <a:normAutofit/>
          </a:bodyPr>
          <a:lstStyle>
            <a:lvl1pPr>
              <a:buNone/>
              <a:defRPr sz="2400">
                <a:latin typeface="Arial" pitchFamily="34" charset="0"/>
                <a:cs typeface="Arial" pitchFamily="34" charset="0"/>
              </a:defRPr>
            </a:lvl1pPr>
          </a:lstStyle>
          <a:p>
            <a:pPr lvl="0"/>
            <a:r>
              <a:rPr lang="en-US" noProof="0"/>
              <a:t>Click icon to add picture</a:t>
            </a:r>
            <a:endParaRPr lang="en-US" noProof="0" dirty="0"/>
          </a:p>
        </p:txBody>
      </p:sp>
      <p:sp>
        <p:nvSpPr>
          <p:cNvPr id="10" name="Title Arial 26 Red"/>
          <p:cNvSpPr>
            <a:spLocks noGrp="1"/>
          </p:cNvSpPr>
          <p:nvPr>
            <p:ph type="title"/>
          </p:nvPr>
        </p:nvSpPr>
        <p:spPr>
          <a:xfrm>
            <a:off x="438152" y="274638"/>
            <a:ext cx="9726930" cy="639762"/>
          </a:xfrm>
          <a:prstGeom prst="rect">
            <a:avLst/>
          </a:prstGeom>
        </p:spPr>
        <p:txBody>
          <a:bodyPr/>
          <a:lstStyle>
            <a:lvl1pPr algn="l">
              <a:defRPr sz="2600" baseline="0">
                <a:solidFill>
                  <a:srgbClr val="AF292E"/>
                </a:solidFill>
                <a:latin typeface="Arial" pitchFamily="34" charset="0"/>
                <a:cs typeface="Arial" pitchFamily="34" charset="0"/>
              </a:defRPr>
            </a:lvl1pPr>
          </a:lstStyle>
          <a:p>
            <a:r>
              <a:rPr lang="en-US"/>
              <a:t>Click to edit Master title style</a:t>
            </a:r>
            <a:endParaRPr lang="en-US" dirty="0"/>
          </a:p>
        </p:txBody>
      </p:sp>
      <p:sp>
        <p:nvSpPr>
          <p:cNvPr id="11" name="Slide Number Placeholder 5"/>
          <p:cNvSpPr>
            <a:spLocks noGrp="1"/>
          </p:cNvSpPr>
          <p:nvPr>
            <p:ph type="sldNum" sz="quarter" idx="11"/>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DF1B3E29-8DB9-43DA-B3CF-0404C88D46FF}" type="slidenum">
              <a:rPr lang="en-SG"/>
              <a:pPr>
                <a:defRPr/>
              </a:pPr>
              <a:t>‹#›</a:t>
            </a:fld>
            <a:endParaRPr lang="en-SG"/>
          </a:p>
        </p:txBody>
      </p:sp>
      <p:sp>
        <p:nvSpPr>
          <p:cNvPr id="12" name="TextBox 11"/>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3" name="TextBox 12"/>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4" name="TextBox 13"/>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249707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horizontal split screens with titles">
    <p:spTree>
      <p:nvGrpSpPr>
        <p:cNvPr id="1" name=""/>
        <p:cNvGrpSpPr/>
        <p:nvPr/>
      </p:nvGrpSpPr>
      <p:grpSpPr>
        <a:xfrm>
          <a:off x="0" y="0"/>
          <a:ext cx="0" cy="0"/>
          <a:chOff x="0" y="0"/>
          <a:chExt cx="0" cy="0"/>
        </a:xfrm>
      </p:grpSpPr>
      <p:pic>
        <p:nvPicPr>
          <p:cNvPr id="11"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sults Text Arial 16 Italic D. Grey"/>
          <p:cNvSpPr>
            <a:spLocks noGrp="1"/>
          </p:cNvSpPr>
          <p:nvPr>
            <p:ph type="body" sz="half" idx="13"/>
          </p:nvPr>
        </p:nvSpPr>
        <p:spPr>
          <a:xfrm>
            <a:off x="438152" y="5181610"/>
            <a:ext cx="9726930" cy="1066799"/>
          </a:xfrm>
          <a:prstGeom prst="rect">
            <a:avLst/>
          </a:prstGeom>
        </p:spPr>
        <p:txBody>
          <a:bodyPr>
            <a:normAutofit/>
          </a:bodyPr>
          <a:lstStyle>
            <a:lvl1pPr marL="0" indent="0">
              <a:spcBef>
                <a:spcPts val="200"/>
              </a:spcBef>
              <a:buNone/>
              <a:defRPr sz="1400" i="1">
                <a:solidFill>
                  <a:srgbClr val="00000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Results Arial 18 Red"/>
          <p:cNvSpPr>
            <a:spLocks noGrp="1"/>
          </p:cNvSpPr>
          <p:nvPr>
            <p:ph type="body" sz="half" idx="16"/>
          </p:nvPr>
        </p:nvSpPr>
        <p:spPr>
          <a:xfrm>
            <a:off x="438152" y="4800600"/>
            <a:ext cx="9726930" cy="381000"/>
          </a:xfrm>
          <a:prstGeom prst="rect">
            <a:avLst/>
          </a:prstGeom>
        </p:spPr>
        <p:txBody>
          <a:bodyPr>
            <a:normAutofit/>
          </a:bodyPr>
          <a:lstStyle>
            <a:lvl1pPr marL="0" indent="0">
              <a:spcBef>
                <a:spcPts val="200"/>
              </a:spcBef>
              <a:buNone/>
              <a:defRPr sz="1800">
                <a:solidFill>
                  <a:srgbClr val="AF292E"/>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olution Text Arial 16 D. Grey"/>
          <p:cNvSpPr>
            <a:spLocks noGrp="1"/>
          </p:cNvSpPr>
          <p:nvPr>
            <p:ph type="body" sz="half" idx="12"/>
          </p:nvPr>
        </p:nvSpPr>
        <p:spPr>
          <a:xfrm>
            <a:off x="438152" y="3581408"/>
            <a:ext cx="9726930" cy="1219199"/>
          </a:xfrm>
          <a:prstGeom prst="rect">
            <a:avLst/>
          </a:prstGeom>
        </p:spPr>
        <p:txBody>
          <a:bodyPr>
            <a:normAutofit/>
          </a:bodyPr>
          <a:lstStyle>
            <a:lvl1pPr marL="0" indent="0">
              <a:spcBef>
                <a:spcPts val="200"/>
              </a:spcBef>
              <a:buNone/>
              <a:defRPr sz="1600">
                <a:solidFill>
                  <a:srgbClr val="00000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Solution Arial 18 Red"/>
          <p:cNvSpPr>
            <a:spLocks noGrp="1"/>
          </p:cNvSpPr>
          <p:nvPr>
            <p:ph type="body" sz="half" idx="15"/>
          </p:nvPr>
        </p:nvSpPr>
        <p:spPr>
          <a:xfrm>
            <a:off x="438152" y="3200400"/>
            <a:ext cx="9726930" cy="381000"/>
          </a:xfrm>
          <a:prstGeom prst="rect">
            <a:avLst/>
          </a:prstGeom>
        </p:spPr>
        <p:txBody>
          <a:bodyPr>
            <a:normAutofit/>
          </a:bodyPr>
          <a:lstStyle>
            <a:lvl1pPr marL="0" indent="0">
              <a:spcBef>
                <a:spcPts val="200"/>
              </a:spcBef>
              <a:buNone/>
              <a:defRPr sz="1800">
                <a:solidFill>
                  <a:srgbClr val="AF292E"/>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hallenge Text Arial 16 D. Grey"/>
          <p:cNvSpPr>
            <a:spLocks noGrp="1"/>
          </p:cNvSpPr>
          <p:nvPr>
            <p:ph type="body" sz="half" idx="2"/>
          </p:nvPr>
        </p:nvSpPr>
        <p:spPr>
          <a:xfrm>
            <a:off x="438152" y="1905001"/>
            <a:ext cx="9726930" cy="1295400"/>
          </a:xfrm>
          <a:prstGeom prst="rect">
            <a:avLst/>
          </a:prstGeom>
        </p:spPr>
        <p:txBody>
          <a:bodyPr>
            <a:normAutofit/>
          </a:bodyPr>
          <a:lstStyle>
            <a:lvl1pPr marL="0" indent="0">
              <a:spcBef>
                <a:spcPts val="200"/>
              </a:spcBef>
              <a:buNone/>
              <a:defRPr sz="16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Challenge Arial 18 Red"/>
          <p:cNvSpPr>
            <a:spLocks noGrp="1"/>
          </p:cNvSpPr>
          <p:nvPr>
            <p:ph type="body" sz="quarter" idx="17"/>
          </p:nvPr>
        </p:nvSpPr>
        <p:spPr>
          <a:xfrm>
            <a:off x="438152" y="1524000"/>
            <a:ext cx="9726930" cy="381000"/>
          </a:xfrm>
          <a:prstGeom prst="rect">
            <a:avLst/>
          </a:prstGeom>
        </p:spPr>
        <p:txBody>
          <a:bodyPr>
            <a:normAutofit/>
          </a:bodyPr>
          <a:lstStyle>
            <a:lvl1pPr>
              <a:buFontTx/>
              <a:buNone/>
              <a:defRPr sz="1800">
                <a:solidFill>
                  <a:srgbClr val="AF292E"/>
                </a:solidFill>
                <a:latin typeface="Arial" pitchFamily="34" charset="0"/>
                <a:cs typeface="Arial" pitchFamily="34" charset="0"/>
              </a:defRPr>
            </a:lvl1pPr>
          </a:lstStyle>
          <a:p>
            <a:pPr lvl="0"/>
            <a:r>
              <a:rPr lang="en-US"/>
              <a:t>Click to edit Master text styles</a:t>
            </a:r>
          </a:p>
        </p:txBody>
      </p:sp>
      <p:sp>
        <p:nvSpPr>
          <p:cNvPr id="14" name="Landscape Title Arial 26 White"/>
          <p:cNvSpPr>
            <a:spLocks noGrp="1"/>
          </p:cNvSpPr>
          <p:nvPr>
            <p:ph type="title"/>
          </p:nvPr>
        </p:nvSpPr>
        <p:spPr>
          <a:xfrm>
            <a:off x="438152" y="990600"/>
            <a:ext cx="9726930" cy="504000"/>
          </a:xfrm>
          <a:prstGeom prst="rect">
            <a:avLst/>
          </a:prstGeom>
        </p:spPr>
        <p:txBody>
          <a:bodyPr>
            <a:normAutofit/>
          </a:bodyPr>
          <a:lstStyle>
            <a:lvl1pPr algn="l">
              <a:defRPr sz="2600">
                <a:solidFill>
                  <a:srgbClr val="FFFFFF"/>
                </a:solidFill>
                <a:latin typeface="Arial" pitchFamily="34" charset="0"/>
                <a:cs typeface="Arial" pitchFamily="34" charset="0"/>
              </a:defRPr>
            </a:lvl1pPr>
          </a:lstStyle>
          <a:p>
            <a:r>
              <a:rPr lang="en-US"/>
              <a:t>Click to edit Master title style</a:t>
            </a:r>
            <a:endParaRPr lang="en-US" dirty="0"/>
          </a:p>
        </p:txBody>
      </p:sp>
      <p:sp>
        <p:nvSpPr>
          <p:cNvPr id="15" name="Horizontal Transparent Band"/>
          <p:cNvSpPr>
            <a:spLocks noGrp="1"/>
          </p:cNvSpPr>
          <p:nvPr>
            <p:ph type="pic" idx="11"/>
          </p:nvPr>
        </p:nvSpPr>
        <p:spPr>
          <a:xfrm>
            <a:off x="1" y="1021080"/>
            <a:ext cx="10515600" cy="502920"/>
          </a:xfrm>
          <a:prstGeom prst="rect">
            <a:avLst/>
          </a:prstGeom>
        </p:spPr>
        <p:txBody>
          <a:bodyPr rtlCol="0">
            <a:normAutofit/>
          </a:bodyPr>
          <a:lstStyle>
            <a:lvl1pPr marL="0" indent="0">
              <a:buNone/>
              <a:defRPr sz="2400">
                <a:solidFill>
                  <a:schemeClr val="tx1">
                    <a:lumMod val="95000"/>
                    <a:lumOff val="5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6" name="Horizontal Format Photo"/>
          <p:cNvSpPr>
            <a:spLocks noGrp="1"/>
          </p:cNvSpPr>
          <p:nvPr>
            <p:ph type="pic" idx="10"/>
          </p:nvPr>
        </p:nvSpPr>
        <p:spPr>
          <a:xfrm>
            <a:off x="1" y="0"/>
            <a:ext cx="10515600" cy="1447800"/>
          </a:xfrm>
          <a:prstGeom prst="rect">
            <a:avLst/>
          </a:prstGeom>
        </p:spPr>
        <p:txBody>
          <a:bodyPr rtlCol="0">
            <a:normAutofit/>
          </a:bodyPr>
          <a:lstStyle>
            <a:lvl1pPr marL="0" indent="0">
              <a:buNone/>
              <a:defRPr sz="2400">
                <a:solidFill>
                  <a:schemeClr val="tx1">
                    <a:lumMod val="95000"/>
                    <a:lumOff val="5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7" name="Slide Number Placeholder 5"/>
          <p:cNvSpPr>
            <a:spLocks noGrp="1"/>
          </p:cNvSpPr>
          <p:nvPr>
            <p:ph type="sldNum" sz="quarter" idx="18"/>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82E0ECC9-3527-48E8-8040-0ED716E48558}" type="slidenum">
              <a:rPr lang="en-SG"/>
              <a:pPr>
                <a:defRPr/>
              </a:pPr>
              <a:t>‹#›</a:t>
            </a:fld>
            <a:endParaRPr lang="en-SG"/>
          </a:p>
        </p:txBody>
      </p:sp>
      <p:sp>
        <p:nvSpPr>
          <p:cNvPr id="13" name="TextBox 12"/>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20" name="TextBox 19"/>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22" name="TextBox 21"/>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11903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title slide">
    <p:spTree>
      <p:nvGrpSpPr>
        <p:cNvPr id="1" name=""/>
        <p:cNvGrpSpPr/>
        <p:nvPr/>
      </p:nvGrpSpPr>
      <p:grpSpPr>
        <a:xfrm>
          <a:off x="0" y="0"/>
          <a:ext cx="0" cy="0"/>
          <a:chOff x="0" y="0"/>
          <a:chExt cx="0" cy="0"/>
        </a:xfrm>
      </p:grpSpPr>
      <p:pic>
        <p:nvPicPr>
          <p:cNvPr id="4"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Middle Band" descr="C:\Documents and Settings\Studley\Desktop\AGL_PPT_Gradients_0129.11_Cropped\Red Gradient V2\7.DarkRedGradient_V2_Middl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3429000"/>
            <a:ext cx="105156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Top Band" descr="C:\Documents and Settings\Studley\Desktop\PPT2\png_24_cropped\8-AGL_PPT_GradientTop_0127.1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Cover Subtitle Arial 24 White"/>
          <p:cNvSpPr>
            <a:spLocks noGrp="1"/>
          </p:cNvSpPr>
          <p:nvPr>
            <p:ph type="subTitle" idx="1"/>
          </p:nvPr>
        </p:nvSpPr>
        <p:spPr>
          <a:xfrm>
            <a:off x="438152" y="4343400"/>
            <a:ext cx="9726930" cy="609600"/>
          </a:xfrm>
          <a:prstGeom prst="rect">
            <a:avLst/>
          </a:prstGeom>
        </p:spPr>
        <p:txBody>
          <a:bodyPr>
            <a:normAutofit/>
          </a:bodyPr>
          <a:lstStyle>
            <a:lvl1pPr marL="0" indent="0" algn="l">
              <a:buNone/>
              <a:defRPr sz="1400">
                <a:solidFill>
                  <a:schemeClr val="bg1">
                    <a:lumMod val="9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Cover Title Arial 32 White"/>
          <p:cNvSpPr>
            <a:spLocks noGrp="1"/>
          </p:cNvSpPr>
          <p:nvPr>
            <p:ph type="ctrTitle"/>
          </p:nvPr>
        </p:nvSpPr>
        <p:spPr>
          <a:xfrm>
            <a:off x="438152" y="3714750"/>
            <a:ext cx="9726930" cy="628650"/>
          </a:xfrm>
          <a:prstGeom prst="rect">
            <a:avLst/>
          </a:prstGeom>
        </p:spPr>
        <p:txBody>
          <a:bodyPr>
            <a:noAutofit/>
          </a:bodyPr>
          <a:lstStyle>
            <a:lvl1pPr algn="l">
              <a:defRPr sz="3200">
                <a:solidFill>
                  <a:schemeClr val="bg1">
                    <a:lumMod val="95000"/>
                  </a:schemeClr>
                </a:solidFill>
                <a:latin typeface="Arial" pitchFamily="34" charset="0"/>
                <a:cs typeface="Arial" pitchFamily="34" charset="0"/>
              </a:defRPr>
            </a:lvl1pPr>
          </a:lstStyle>
          <a:p>
            <a:r>
              <a:rPr lang="en-US"/>
              <a:t>Click to edit Master title style</a:t>
            </a:r>
            <a:endParaRPr lang="en-US" dirty="0"/>
          </a:p>
        </p:txBody>
      </p:sp>
      <p:sp>
        <p:nvSpPr>
          <p:cNvPr id="8" name="TextBox 7"/>
          <p:cNvSpPr txBox="1"/>
          <p:nvPr userDrawn="1"/>
        </p:nvSpPr>
        <p:spPr>
          <a:xfrm>
            <a:off x="1" y="3416760"/>
            <a:ext cx="10515600" cy="2376264"/>
          </a:xfrm>
          <a:prstGeom prst="rect">
            <a:avLst/>
          </a:prstGeom>
          <a:gradFill flip="none" rotWithShape="1">
            <a:gsLst>
              <a:gs pos="5000">
                <a:srgbClr val="FC3C28">
                  <a:lumMod val="85000"/>
                </a:srgbClr>
              </a:gs>
              <a:gs pos="100000">
                <a:srgbClr val="000000"/>
              </a:gs>
            </a:gsLst>
            <a:lin ang="0" scaled="0"/>
            <a:tileRect/>
          </a:gradFill>
        </p:spPr>
        <p:txBody>
          <a:bodyPr wrap="square" rtlCol="0">
            <a:spAutoFit/>
          </a:bodyPr>
          <a:lstStyle/>
          <a:p>
            <a:endParaRPr lang="en-US" dirty="0"/>
          </a:p>
        </p:txBody>
      </p:sp>
      <p:sp>
        <p:nvSpPr>
          <p:cNvPr id="9" name="TextBox 8"/>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0" name="TextBox 9"/>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1" name="TextBox 10"/>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402826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5269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4C733E-2C04-F149-B722-11B1018A7D30}" type="datetimeFigureOut">
              <a:rPr lang="en-US" smtClean="0"/>
              <a:t>10/27/22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F1F82-754D-9643-8589-A97E230BB470}" type="slidenum">
              <a:rPr lang="en-US" smtClean="0"/>
              <a:t>‹#›</a:t>
            </a:fld>
            <a:endParaRPr lang="en-US"/>
          </a:p>
        </p:txBody>
      </p:sp>
    </p:spTree>
    <p:extLst>
      <p:ext uri="{BB962C8B-B14F-4D97-AF65-F5344CB8AC3E}">
        <p14:creationId xmlns:p14="http://schemas.microsoft.com/office/powerpoint/2010/main" val="9908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dirty="0"/>
          </a:p>
        </p:txBody>
      </p:sp>
      <p:sp>
        <p:nvSpPr>
          <p:cNvPr id="7" name="Text Placeholder 6"/>
          <p:cNvSpPr>
            <a:spLocks noGrp="1"/>
          </p:cNvSpPr>
          <p:nvPr>
            <p:ph type="body" sz="quarter" idx="13"/>
          </p:nvPr>
        </p:nvSpPr>
        <p:spPr>
          <a:xfrm>
            <a:off x="525780" y="990600"/>
            <a:ext cx="94640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15"/>
          <p:cNvSpPr>
            <a:spLocks noGrp="1"/>
          </p:cNvSpPr>
          <p:nvPr>
            <p:ph type="dt" sz="half" idx="14"/>
          </p:nvPr>
        </p:nvSpPr>
        <p:spPr/>
        <p:txBody>
          <a:bodyPr/>
          <a:lstStyle>
            <a:lvl1pPr>
              <a:defRPr/>
            </a:lvl1pPr>
          </a:lstStyle>
          <a:p>
            <a:pPr>
              <a:defRPr/>
            </a:pPr>
            <a:fld id="{42F3D89D-4C3D-4E5F-A119-046DAFDABF36}" type="datetime1">
              <a:rPr lang="en-SG"/>
              <a:pPr>
                <a:defRPr/>
              </a:pPr>
              <a:t>27/10/22</a:t>
            </a:fld>
            <a:endParaRPr lang="en-SG"/>
          </a:p>
        </p:txBody>
      </p:sp>
      <p:sp>
        <p:nvSpPr>
          <p:cNvPr id="6" name="Footer Placeholder 16"/>
          <p:cNvSpPr>
            <a:spLocks noGrp="1"/>
          </p:cNvSpPr>
          <p:nvPr>
            <p:ph type="ftr" sz="quarter" idx="15"/>
          </p:nvPr>
        </p:nvSpPr>
        <p:spPr/>
        <p:txBody>
          <a:bodyPr/>
          <a:lstStyle>
            <a:lvl1pPr>
              <a:defRPr/>
            </a:lvl1pPr>
          </a:lstStyle>
          <a:p>
            <a:pPr>
              <a:defRPr/>
            </a:pPr>
            <a:endParaRPr lang="en-SG"/>
          </a:p>
        </p:txBody>
      </p:sp>
      <p:sp>
        <p:nvSpPr>
          <p:cNvPr id="8" name="Slide Number Placeholder 5"/>
          <p:cNvSpPr>
            <a:spLocks noGrp="1"/>
          </p:cNvSpPr>
          <p:nvPr>
            <p:ph type="sldNum" sz="quarter" idx="16"/>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09B72945-409B-4DB8-BFC9-2BF708B6C637}" type="slidenum">
              <a:rPr lang="en-SG"/>
              <a:pPr>
                <a:defRPr/>
              </a:pPr>
              <a:t>‹#›</a:t>
            </a:fld>
            <a:endParaRPr lang="en-SG"/>
          </a:p>
        </p:txBody>
      </p:sp>
      <p:sp>
        <p:nvSpPr>
          <p:cNvPr id="9" name="TextBox 8"/>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0" name="TextBox 9"/>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1" name="TextBox 10"/>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221682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large side picture">
    <p:spTree>
      <p:nvGrpSpPr>
        <p:cNvPr id="1" name=""/>
        <p:cNvGrpSpPr/>
        <p:nvPr/>
      </p:nvGrpSpPr>
      <p:grpSpPr>
        <a:xfrm>
          <a:off x="0" y="0"/>
          <a:ext cx="0" cy="0"/>
          <a:chOff x="0" y="0"/>
          <a:chExt cx="0" cy="0"/>
        </a:xfrm>
      </p:grpSpPr>
      <p:pic>
        <p:nvPicPr>
          <p:cNvPr id="5"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mall Format Photo"/>
          <p:cNvSpPr>
            <a:spLocks noGrp="1"/>
          </p:cNvSpPr>
          <p:nvPr>
            <p:ph type="pic" idx="10"/>
          </p:nvPr>
        </p:nvSpPr>
        <p:spPr>
          <a:xfrm>
            <a:off x="6747510" y="1295400"/>
            <a:ext cx="3768090" cy="3962400"/>
          </a:xfrm>
          <a:prstGeom prst="rect">
            <a:avLst/>
          </a:prstGeom>
        </p:spPr>
        <p:txBody>
          <a:bodyPr rtlCol="0">
            <a:normAutofit/>
          </a:bodyPr>
          <a:lstStyle>
            <a:lvl1pPr marL="0" indent="0">
              <a:buNone/>
              <a:defRPr sz="2400">
                <a:solidFill>
                  <a:schemeClr val="tx1">
                    <a:lumMod val="95000"/>
                    <a:lumOff val="5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Subtitle &amp; Text Arial 18 &amp; 16 D. Grey &amp; Gold"/>
          <p:cNvSpPr>
            <a:spLocks noGrp="1"/>
          </p:cNvSpPr>
          <p:nvPr>
            <p:ph idx="1"/>
          </p:nvPr>
        </p:nvSpPr>
        <p:spPr>
          <a:xfrm>
            <a:off x="438151" y="914400"/>
            <a:ext cx="6309360" cy="5334000"/>
          </a:xfrm>
          <a:prstGeom prst="rect">
            <a:avLst/>
          </a:prstGeom>
        </p:spPr>
        <p:txBody>
          <a:bodyPr/>
          <a:lstStyle>
            <a:lvl1pPr marL="0" indent="0">
              <a:spcBef>
                <a:spcPts val="200"/>
              </a:spcBef>
              <a:buFontTx/>
              <a:buNone/>
              <a:defRPr sz="1800">
                <a:solidFill>
                  <a:schemeClr val="tx1"/>
                </a:solidFill>
                <a:latin typeface="Arial" pitchFamily="34" charset="0"/>
                <a:cs typeface="Arial" pitchFamily="34" charset="0"/>
              </a:defRPr>
            </a:lvl1pPr>
            <a:lvl2pPr marL="234950" indent="-234950">
              <a:spcBef>
                <a:spcPts val="200"/>
              </a:spcBef>
              <a:defRPr sz="1800">
                <a:solidFill>
                  <a:srgbClr val="000000"/>
                </a:solidFill>
                <a:latin typeface="Arial" pitchFamily="34" charset="0"/>
                <a:cs typeface="Arial" pitchFamily="34" charset="0"/>
              </a:defRPr>
            </a:lvl2pPr>
            <a:lvl3pPr marL="457200" indent="-222250">
              <a:spcBef>
                <a:spcPts val="200"/>
              </a:spcBef>
              <a:buFont typeface="Arial" pitchFamily="34" charset="0"/>
              <a:buChar char="–"/>
              <a:defRPr sz="1600">
                <a:solidFill>
                  <a:srgbClr val="B37015"/>
                </a:solidFill>
                <a:latin typeface="Arial" pitchFamily="34" charset="0"/>
                <a:cs typeface="Arial" pitchFamily="34" charset="0"/>
              </a:defRPr>
            </a:lvl3pPr>
            <a:lvl4pPr marL="692150" indent="-234950">
              <a:spcBef>
                <a:spcPts val="200"/>
              </a:spcBef>
              <a:defRPr sz="1600">
                <a:solidFill>
                  <a:srgbClr val="000000"/>
                </a:solidFill>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rimary Content Title Arial 26 Red"/>
          <p:cNvSpPr>
            <a:spLocks noGrp="1"/>
          </p:cNvSpPr>
          <p:nvPr>
            <p:ph type="title"/>
          </p:nvPr>
        </p:nvSpPr>
        <p:spPr>
          <a:xfrm>
            <a:off x="438152" y="274638"/>
            <a:ext cx="9726930" cy="639762"/>
          </a:xfrm>
          <a:prstGeom prst="rect">
            <a:avLst/>
          </a:prstGeom>
        </p:spPr>
        <p:txBody>
          <a:bodyPr/>
          <a:lstStyle>
            <a:lvl1pPr algn="l">
              <a:defRPr sz="2600">
                <a:solidFill>
                  <a:srgbClr val="AF292E"/>
                </a:solidFill>
                <a:latin typeface="Arial" pitchFamily="34" charset="0"/>
                <a:cs typeface="Arial" pitchFamily="34" charset="0"/>
              </a:defRPr>
            </a:lvl1pPr>
          </a:lstStyle>
          <a:p>
            <a:r>
              <a:rPr lang="en-US"/>
              <a:t>Click to edit Master title style</a:t>
            </a:r>
            <a:endParaRPr lang="en-US" dirty="0"/>
          </a:p>
        </p:txBody>
      </p:sp>
      <p:sp>
        <p:nvSpPr>
          <p:cNvPr id="8" name="Slide Number Placeholder 5"/>
          <p:cNvSpPr>
            <a:spLocks noGrp="1"/>
          </p:cNvSpPr>
          <p:nvPr>
            <p:ph type="sldNum" sz="quarter" idx="11"/>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BA587675-8795-4CCC-AE0B-AF4F025B0E9A}" type="slidenum">
              <a:rPr lang="en-SG"/>
              <a:pPr>
                <a:defRPr/>
              </a:pPr>
              <a:t>‹#›</a:t>
            </a:fld>
            <a:endParaRPr lang="en-SG"/>
          </a:p>
        </p:txBody>
      </p:sp>
      <p:sp>
        <p:nvSpPr>
          <p:cNvPr id="12" name="TextBox 11"/>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3" name="TextBox 12"/>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4" name="TextBox 13"/>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167956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graph, or picture on full slide">
    <p:spTree>
      <p:nvGrpSpPr>
        <p:cNvPr id="1" name=""/>
        <p:cNvGrpSpPr/>
        <p:nvPr/>
      </p:nvGrpSpPr>
      <p:grpSpPr>
        <a:xfrm>
          <a:off x="0" y="0"/>
          <a:ext cx="0" cy="0"/>
          <a:chOff x="0" y="0"/>
          <a:chExt cx="0" cy="0"/>
        </a:xfrm>
      </p:grpSpPr>
      <p:pic>
        <p:nvPicPr>
          <p:cNvPr id="4"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ubtitle &amp; Text Arial 18 &amp; 16 D. Grey &amp; Gold"/>
          <p:cNvSpPr>
            <a:spLocks noGrp="1"/>
          </p:cNvSpPr>
          <p:nvPr>
            <p:ph idx="1"/>
          </p:nvPr>
        </p:nvSpPr>
        <p:spPr>
          <a:xfrm>
            <a:off x="438152" y="914400"/>
            <a:ext cx="9726930" cy="5334000"/>
          </a:xfrm>
          <a:prstGeom prst="rect">
            <a:avLst/>
          </a:prstGeom>
        </p:spPr>
        <p:txBody>
          <a:bodyPr/>
          <a:lstStyle>
            <a:lvl1pPr marL="0" indent="0">
              <a:spcBef>
                <a:spcPts val="200"/>
              </a:spcBef>
              <a:buFontTx/>
              <a:buNone/>
              <a:defRPr sz="1800">
                <a:solidFill>
                  <a:schemeClr val="tx1"/>
                </a:solidFill>
                <a:latin typeface="Arial" pitchFamily="34" charset="0"/>
                <a:cs typeface="Arial" pitchFamily="34" charset="0"/>
              </a:defRPr>
            </a:lvl1pPr>
            <a:lvl2pPr marL="234950" indent="-234950">
              <a:spcBef>
                <a:spcPts val="200"/>
              </a:spcBef>
              <a:defRPr sz="1800">
                <a:solidFill>
                  <a:srgbClr val="000000"/>
                </a:solidFill>
                <a:latin typeface="Arial" pitchFamily="34" charset="0"/>
                <a:cs typeface="Arial" pitchFamily="34" charset="0"/>
              </a:defRPr>
            </a:lvl2pPr>
            <a:lvl3pPr marL="457200" indent="-222250">
              <a:spcBef>
                <a:spcPts val="200"/>
              </a:spcBef>
              <a:buFont typeface="Arial" pitchFamily="34" charset="0"/>
              <a:buChar char="–"/>
              <a:defRPr sz="1600">
                <a:solidFill>
                  <a:srgbClr val="B37015"/>
                </a:solidFill>
                <a:latin typeface="Arial" pitchFamily="34" charset="0"/>
                <a:cs typeface="Arial" pitchFamily="34" charset="0"/>
              </a:defRPr>
            </a:lvl3pPr>
            <a:lvl4pPr marL="692150" indent="-234950">
              <a:spcBef>
                <a:spcPts val="200"/>
              </a:spcBef>
              <a:defRPr sz="1600">
                <a:solidFill>
                  <a:srgbClr val="000000"/>
                </a:solidFill>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rimary Content Title Arial 26 Red"/>
          <p:cNvSpPr>
            <a:spLocks noGrp="1"/>
          </p:cNvSpPr>
          <p:nvPr>
            <p:ph type="title"/>
          </p:nvPr>
        </p:nvSpPr>
        <p:spPr>
          <a:xfrm>
            <a:off x="438152" y="274638"/>
            <a:ext cx="9726930" cy="639762"/>
          </a:xfrm>
          <a:prstGeom prst="rect">
            <a:avLst/>
          </a:prstGeom>
        </p:spPr>
        <p:txBody>
          <a:bodyPr/>
          <a:lstStyle>
            <a:lvl1pPr algn="l">
              <a:defRPr sz="2600">
                <a:solidFill>
                  <a:srgbClr val="AF292E"/>
                </a:solidFill>
                <a:latin typeface="Arial" pitchFamily="34" charset="0"/>
                <a:cs typeface="Arial" pitchFamily="34" charset="0"/>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lgn="r">
              <a:defRPr sz="800">
                <a:solidFill>
                  <a:srgbClr val="B37015"/>
                </a:solidFill>
                <a:latin typeface="Arial" pitchFamily="34" charset="0"/>
                <a:cs typeface="Arial" pitchFamily="34" charset="0"/>
              </a:defRPr>
            </a:lvl1pPr>
          </a:lstStyle>
          <a:p>
            <a:pPr>
              <a:defRPr/>
            </a:pPr>
            <a:r>
              <a:rPr lang="en-SG"/>
              <a:t>page </a:t>
            </a:r>
            <a:fld id="{67D94CF9-3137-43B7-BF45-2B37E8B41365}" type="slidenum">
              <a:rPr lang="en-SG"/>
              <a:pPr>
                <a:defRPr/>
              </a:pPr>
              <a:t>‹#›</a:t>
            </a:fld>
            <a:endParaRPr lang="en-SG"/>
          </a:p>
        </p:txBody>
      </p:sp>
      <p:sp>
        <p:nvSpPr>
          <p:cNvPr id="8" name="TextBox 7"/>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9" name="TextBox 8"/>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2" name="TextBox 11"/>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347242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heading slide, add photos">
    <p:spTree>
      <p:nvGrpSpPr>
        <p:cNvPr id="1" name=""/>
        <p:cNvGrpSpPr/>
        <p:nvPr/>
      </p:nvGrpSpPr>
      <p:grpSpPr>
        <a:xfrm>
          <a:off x="0" y="0"/>
          <a:ext cx="0" cy="0"/>
          <a:chOff x="0" y="0"/>
          <a:chExt cx="0" cy="0"/>
        </a:xfrm>
      </p:grpSpPr>
      <p:sp>
        <p:nvSpPr>
          <p:cNvPr id="10" name="Large Format Photo"/>
          <p:cNvSpPr>
            <a:spLocks noGrp="1"/>
          </p:cNvSpPr>
          <p:nvPr>
            <p:ph type="pic" idx="1"/>
          </p:nvPr>
        </p:nvSpPr>
        <p:spPr>
          <a:xfrm>
            <a:off x="1" y="0"/>
            <a:ext cx="10515600" cy="6858000"/>
          </a:xfrm>
          <a:prstGeom prst="rect">
            <a:avLst/>
          </a:prstGeom>
        </p:spPr>
        <p:txBody>
          <a:bodyPr rtlCol="0">
            <a:normAutofit/>
          </a:bodyPr>
          <a:lstStyle>
            <a:lvl1pPr marL="0" indent="0">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Transparent Band"/>
          <p:cNvSpPr>
            <a:spLocks noGrp="1"/>
          </p:cNvSpPr>
          <p:nvPr>
            <p:ph type="pic" idx="10"/>
          </p:nvPr>
        </p:nvSpPr>
        <p:spPr>
          <a:xfrm>
            <a:off x="1" y="3276600"/>
            <a:ext cx="10515600" cy="3124200"/>
          </a:xfrm>
          <a:prstGeom prst="rect">
            <a:avLst/>
          </a:prstGeom>
        </p:spPr>
        <p:txBody>
          <a:bodyPr rtlCol="0">
            <a:normAutofit/>
          </a:bodyPr>
          <a:lstStyle>
            <a:lvl1pPr marL="0" indent="0">
              <a:buNone/>
              <a:defRPr sz="2400">
                <a:solidFill>
                  <a:schemeClr val="tx1">
                    <a:lumMod val="95000"/>
                    <a:lumOff val="5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Chapter Subtitle Arial 18 White"/>
          <p:cNvSpPr>
            <a:spLocks noGrp="1"/>
          </p:cNvSpPr>
          <p:nvPr>
            <p:ph type="body" sz="half" idx="2"/>
          </p:nvPr>
        </p:nvSpPr>
        <p:spPr>
          <a:xfrm>
            <a:off x="438152" y="3962400"/>
            <a:ext cx="9726930" cy="2133600"/>
          </a:xfrm>
          <a:prstGeom prst="rect">
            <a:avLst/>
          </a:prstGeom>
        </p:spPr>
        <p:txBody>
          <a:bodyPr/>
          <a:lstStyle>
            <a:lvl1pPr marL="0" indent="0" algn="l">
              <a:lnSpc>
                <a:spcPct val="120000"/>
              </a:lnSpc>
              <a:buNone/>
              <a:defRPr sz="1800">
                <a:solidFill>
                  <a:schemeClr val="bg1">
                    <a:lumMod val="95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hapter Title Arial 26 White"/>
          <p:cNvSpPr>
            <a:spLocks noGrp="1"/>
          </p:cNvSpPr>
          <p:nvPr>
            <p:ph type="title"/>
          </p:nvPr>
        </p:nvSpPr>
        <p:spPr>
          <a:xfrm>
            <a:off x="438152" y="3429000"/>
            <a:ext cx="9726930" cy="533400"/>
          </a:xfrm>
          <a:prstGeom prst="rect">
            <a:avLst/>
          </a:prstGeom>
        </p:spPr>
        <p:txBody>
          <a:bodyPr anchor="b">
            <a:normAutofit/>
          </a:bodyPr>
          <a:lstStyle>
            <a:lvl1pPr algn="l">
              <a:defRPr sz="2600" b="0">
                <a:solidFill>
                  <a:schemeClr val="bg1">
                    <a:lumMod val="95000"/>
                  </a:schemeClr>
                </a:solidFill>
                <a:latin typeface="Arial" pitchFamily="34" charset="0"/>
                <a:cs typeface="Arial" pitchFamily="34" charset="0"/>
              </a:defRPr>
            </a:lvl1pPr>
          </a:lstStyle>
          <a:p>
            <a:r>
              <a:rPr lang="en-US"/>
              <a:t>Click to edit Master title style</a:t>
            </a:r>
            <a:endParaRPr lang="en-US" dirty="0"/>
          </a:p>
        </p:txBody>
      </p:sp>
      <p:sp>
        <p:nvSpPr>
          <p:cNvPr id="6" name="TextBox 5"/>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7" name="TextBox 6"/>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8" name="TextBox 7"/>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313933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4"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able Arial 16 &amp; 14 D. Grey"/>
          <p:cNvSpPr>
            <a:spLocks noGrp="1"/>
          </p:cNvSpPr>
          <p:nvPr>
            <p:ph type="tbl" sz="quarter" idx="10"/>
          </p:nvPr>
        </p:nvSpPr>
        <p:spPr>
          <a:xfrm>
            <a:off x="438152" y="990600"/>
            <a:ext cx="9726930" cy="5257800"/>
          </a:xfrm>
          <a:prstGeom prst="rect">
            <a:avLst/>
          </a:prstGeom>
        </p:spPr>
        <p:txBody>
          <a:bodyPr rtlCol="0">
            <a:normAutofit/>
          </a:bodyPr>
          <a:lstStyle>
            <a:lvl1pPr>
              <a:buNone/>
              <a:defRPr sz="2400">
                <a:latin typeface="Arial" pitchFamily="34" charset="0"/>
                <a:cs typeface="Arial" pitchFamily="34" charset="0"/>
              </a:defRPr>
            </a:lvl1pPr>
          </a:lstStyle>
          <a:p>
            <a:pPr lvl="0"/>
            <a:r>
              <a:rPr lang="en-US" noProof="0"/>
              <a:t>Click icon to add table</a:t>
            </a:r>
            <a:endParaRPr lang="en-US" noProof="0" dirty="0"/>
          </a:p>
        </p:txBody>
      </p:sp>
      <p:sp>
        <p:nvSpPr>
          <p:cNvPr id="9" name="Table Title Arial 26 Red"/>
          <p:cNvSpPr>
            <a:spLocks noGrp="1"/>
          </p:cNvSpPr>
          <p:nvPr>
            <p:ph type="title"/>
          </p:nvPr>
        </p:nvSpPr>
        <p:spPr>
          <a:xfrm>
            <a:off x="438152" y="274638"/>
            <a:ext cx="9726930" cy="639762"/>
          </a:xfrm>
          <a:prstGeom prst="rect">
            <a:avLst/>
          </a:prstGeom>
        </p:spPr>
        <p:txBody>
          <a:bodyPr/>
          <a:lstStyle>
            <a:lvl1pPr algn="l">
              <a:defRPr sz="2600" baseline="0">
                <a:solidFill>
                  <a:srgbClr val="AF292E"/>
                </a:solidFill>
                <a:latin typeface="Arial" pitchFamily="34" charset="0"/>
                <a:cs typeface="Arial" pitchFamily="34" charset="0"/>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B8580782-468A-4341-B465-9DA58D65455B}" type="slidenum">
              <a:rPr lang="en-SG"/>
              <a:pPr>
                <a:defRPr/>
              </a:pPr>
              <a:t>‹#›</a:t>
            </a:fld>
            <a:endParaRPr lang="en-SG"/>
          </a:p>
        </p:txBody>
      </p:sp>
      <p:sp>
        <p:nvSpPr>
          <p:cNvPr id="10" name="TextBox 9"/>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1" name="TextBox 10"/>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2" name="TextBox 11"/>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423208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hoto Placeholder"/>
          <p:cNvSpPr>
            <a:spLocks noGrp="1"/>
          </p:cNvSpPr>
          <p:nvPr>
            <p:ph type="pic" sz="quarter" idx="10"/>
          </p:nvPr>
        </p:nvSpPr>
        <p:spPr>
          <a:xfrm>
            <a:off x="438152" y="914400"/>
            <a:ext cx="9726930" cy="5334000"/>
          </a:xfrm>
          <a:prstGeom prst="rect">
            <a:avLst/>
          </a:prstGeom>
        </p:spPr>
        <p:txBody>
          <a:bodyPr rtlCol="0">
            <a:normAutofit/>
          </a:bodyPr>
          <a:lstStyle>
            <a:lvl1pPr>
              <a:buNone/>
              <a:defRPr sz="2400">
                <a:latin typeface="Arial" pitchFamily="34" charset="0"/>
                <a:cs typeface="Arial" pitchFamily="34" charset="0"/>
              </a:defRPr>
            </a:lvl1pPr>
          </a:lstStyle>
          <a:p>
            <a:pPr lvl="0"/>
            <a:r>
              <a:rPr lang="en-US" noProof="0"/>
              <a:t>Click icon to add picture</a:t>
            </a:r>
            <a:endParaRPr lang="en-US" noProof="0" dirty="0"/>
          </a:p>
        </p:txBody>
      </p:sp>
      <p:sp>
        <p:nvSpPr>
          <p:cNvPr id="11" name="Title"/>
          <p:cNvSpPr>
            <a:spLocks noGrp="1"/>
          </p:cNvSpPr>
          <p:nvPr>
            <p:ph type="title"/>
          </p:nvPr>
        </p:nvSpPr>
        <p:spPr>
          <a:xfrm>
            <a:off x="438152" y="274638"/>
            <a:ext cx="9726930" cy="639762"/>
          </a:xfrm>
          <a:prstGeom prst="rect">
            <a:avLst/>
          </a:prstGeom>
        </p:spPr>
        <p:txBody>
          <a:bodyPr/>
          <a:lstStyle>
            <a:lvl1pPr algn="l">
              <a:defRPr sz="2600">
                <a:solidFill>
                  <a:srgbClr val="AF292E"/>
                </a:solidFill>
                <a:latin typeface="Arial" pitchFamily="34" charset="0"/>
                <a:cs typeface="Arial" pitchFamily="34" charset="0"/>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lgn="r">
              <a:defRPr sz="800">
                <a:solidFill>
                  <a:srgbClr val="B37015"/>
                </a:solidFill>
                <a:latin typeface="Arial" pitchFamily="34" charset="0"/>
                <a:cs typeface="Arial" pitchFamily="34" charset="0"/>
              </a:defRPr>
            </a:lvl1pPr>
          </a:lstStyle>
          <a:p>
            <a:pPr>
              <a:defRPr/>
            </a:pPr>
            <a:r>
              <a:rPr lang="en-SG"/>
              <a:t>page </a:t>
            </a:r>
            <a:fld id="{301E0D07-60DD-4908-BBB1-5F53A8F35CCD}" type="slidenum">
              <a:rPr lang="en-SG"/>
              <a:pPr>
                <a:defRPr/>
              </a:pPr>
              <a:t>‹#›</a:t>
            </a:fld>
            <a:endParaRPr lang="en-SG"/>
          </a:p>
        </p:txBody>
      </p:sp>
      <p:sp>
        <p:nvSpPr>
          <p:cNvPr id="8" name="TextBox 7"/>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9" name="TextBox 8"/>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2" name="TextBox 11"/>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45164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6"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Top Band" descr="C:\Documents and Settings\Studley\Desktop\PPT2\png_24_cropped\8-AGL_PPT_GradientTop_0127.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Note Arial 12 Italic D. Grey"/>
          <p:cNvSpPr>
            <a:spLocks noGrp="1"/>
          </p:cNvSpPr>
          <p:nvPr>
            <p:ph sz="quarter" idx="12"/>
          </p:nvPr>
        </p:nvSpPr>
        <p:spPr>
          <a:xfrm>
            <a:off x="438152" y="6019800"/>
            <a:ext cx="9726930" cy="304800"/>
          </a:xfrm>
          <a:prstGeom prst="rect">
            <a:avLst/>
          </a:prstGeom>
        </p:spPr>
        <p:txBody>
          <a:bodyPr/>
          <a:lstStyle>
            <a:lvl1pPr algn="r">
              <a:buNone/>
              <a:defRPr sz="1200" i="1">
                <a:solidFill>
                  <a:srgbClr val="000000"/>
                </a:solidFill>
                <a:latin typeface="Arial" pitchFamily="34" charset="0"/>
                <a:cs typeface="Arial" pitchFamily="34" charset="0"/>
              </a:defRPr>
            </a:lvl1pPr>
          </a:lstStyle>
          <a:p>
            <a:pPr lvl="0"/>
            <a:r>
              <a:rPr lang="en-US"/>
              <a:t>Click to edit Master text styles</a:t>
            </a:r>
          </a:p>
        </p:txBody>
      </p:sp>
      <p:sp>
        <p:nvSpPr>
          <p:cNvPr id="10" name="Bar Chart Arial 12 D. Grey + palette"/>
          <p:cNvSpPr>
            <a:spLocks noGrp="1"/>
          </p:cNvSpPr>
          <p:nvPr>
            <p:ph type="chart" sz="quarter" idx="10"/>
          </p:nvPr>
        </p:nvSpPr>
        <p:spPr>
          <a:xfrm>
            <a:off x="438152" y="1219200"/>
            <a:ext cx="9726930" cy="4800600"/>
          </a:xfrm>
          <a:prstGeom prst="rect">
            <a:avLst/>
          </a:prstGeom>
        </p:spPr>
        <p:txBody>
          <a:bodyPr rtlCol="0">
            <a:normAutofit/>
          </a:bodyPr>
          <a:lstStyle>
            <a:lvl1pPr>
              <a:buNone/>
              <a:defRPr sz="2400">
                <a:latin typeface="Arial" pitchFamily="34" charset="0"/>
                <a:cs typeface="Arial" pitchFamily="34" charset="0"/>
              </a:defRPr>
            </a:lvl1pPr>
          </a:lstStyle>
          <a:p>
            <a:pPr lvl="0"/>
            <a:r>
              <a:rPr lang="en-US" noProof="0"/>
              <a:t>Click icon to add chart</a:t>
            </a:r>
            <a:endParaRPr lang="en-US" noProof="0" dirty="0"/>
          </a:p>
        </p:txBody>
      </p:sp>
      <p:sp>
        <p:nvSpPr>
          <p:cNvPr id="11" name="Bar Chart Title Arial 12 D. Grey"/>
          <p:cNvSpPr>
            <a:spLocks noGrp="1"/>
          </p:cNvSpPr>
          <p:nvPr>
            <p:ph sz="quarter" idx="11"/>
          </p:nvPr>
        </p:nvSpPr>
        <p:spPr>
          <a:xfrm>
            <a:off x="438152" y="914400"/>
            <a:ext cx="9726930" cy="304800"/>
          </a:xfrm>
          <a:prstGeom prst="rect">
            <a:avLst/>
          </a:prstGeom>
        </p:spPr>
        <p:txBody>
          <a:bodyPr>
            <a:normAutofit/>
          </a:bodyPr>
          <a:lstStyle>
            <a:lvl1pPr>
              <a:buNone/>
              <a:defRPr sz="1200">
                <a:solidFill>
                  <a:srgbClr val="000000"/>
                </a:solidFill>
                <a:latin typeface="Arial" pitchFamily="34" charset="0"/>
                <a:cs typeface="Arial" pitchFamily="34" charset="0"/>
              </a:defRPr>
            </a:lvl1pPr>
          </a:lstStyle>
          <a:p>
            <a:pPr lvl="0"/>
            <a:r>
              <a:rPr lang="en-US"/>
              <a:t>Click to edit Master text styles</a:t>
            </a:r>
          </a:p>
        </p:txBody>
      </p:sp>
      <p:sp>
        <p:nvSpPr>
          <p:cNvPr id="12" name="Diagram Title Arial 26 Red"/>
          <p:cNvSpPr>
            <a:spLocks noGrp="1"/>
          </p:cNvSpPr>
          <p:nvPr>
            <p:ph type="title"/>
          </p:nvPr>
        </p:nvSpPr>
        <p:spPr>
          <a:xfrm>
            <a:off x="438152" y="274638"/>
            <a:ext cx="9726930" cy="639762"/>
          </a:xfrm>
          <a:prstGeom prst="rect">
            <a:avLst/>
          </a:prstGeom>
        </p:spPr>
        <p:txBody>
          <a:bodyPr/>
          <a:lstStyle>
            <a:lvl1pPr algn="l">
              <a:defRPr sz="2600" baseline="0">
                <a:solidFill>
                  <a:srgbClr val="AF292E"/>
                </a:solidFill>
                <a:latin typeface="Arial" pitchFamily="34" charset="0"/>
                <a:cs typeface="Arial" pitchFamily="34" charset="0"/>
              </a:defRPr>
            </a:lvl1pPr>
          </a:lstStyle>
          <a:p>
            <a:r>
              <a:rPr lang="en-US"/>
              <a:t>Click to edit Master title style</a:t>
            </a:r>
            <a:endParaRPr lang="en-US" dirty="0"/>
          </a:p>
        </p:txBody>
      </p:sp>
      <p:sp>
        <p:nvSpPr>
          <p:cNvPr id="13" name="Slide Number Placeholder 5"/>
          <p:cNvSpPr>
            <a:spLocks noGrp="1"/>
          </p:cNvSpPr>
          <p:nvPr>
            <p:ph type="sldNum" sz="quarter" idx="13"/>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6FF7B68B-0A4E-4A9F-9124-55161BAACED0}" type="slidenum">
              <a:rPr lang="en-SG"/>
              <a:pPr>
                <a:defRPr/>
              </a:pPr>
              <a:t>‹#›</a:t>
            </a:fld>
            <a:endParaRPr lang="en-SG"/>
          </a:p>
        </p:txBody>
      </p:sp>
      <p:sp>
        <p:nvSpPr>
          <p:cNvPr id="14" name="TextBox 13"/>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5" name="TextBox 14"/>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6" name="TextBox 15"/>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7001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and caption, good for quotes">
    <p:spTree>
      <p:nvGrpSpPr>
        <p:cNvPr id="1" name=""/>
        <p:cNvGrpSpPr/>
        <p:nvPr/>
      </p:nvGrpSpPr>
      <p:grpSpPr>
        <a:xfrm>
          <a:off x="0" y="0"/>
          <a:ext cx="0" cy="0"/>
          <a:chOff x="0" y="0"/>
          <a:chExt cx="0" cy="0"/>
        </a:xfrm>
      </p:grpSpPr>
      <p:sp>
        <p:nvSpPr>
          <p:cNvPr id="6" name="Rectangle 5"/>
          <p:cNvSpPr/>
          <p:nvPr userDrawn="1"/>
        </p:nvSpPr>
        <p:spPr>
          <a:xfrm>
            <a:off x="1" y="0"/>
            <a:ext cx="10515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solidFill>
                <a:srgbClr val="FFFFFF"/>
              </a:solidFill>
              <a:cs typeface="Arial" charset="0"/>
            </a:endParaRPr>
          </a:p>
        </p:txBody>
      </p:sp>
      <p:pic>
        <p:nvPicPr>
          <p:cNvPr id="7" name="Bottom Band" descr="C:\Documents and Settings\Studley\Desktop\PPT2\png_24_cropped\5-AGL_PPT_GradientBottom_0127.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Quote Arial 18 Italic D. Grey"/>
          <p:cNvSpPr>
            <a:spLocks noGrp="1"/>
          </p:cNvSpPr>
          <p:nvPr>
            <p:ph type="body" sz="half" idx="13"/>
          </p:nvPr>
        </p:nvSpPr>
        <p:spPr>
          <a:xfrm>
            <a:off x="438152" y="1600200"/>
            <a:ext cx="9726930" cy="4648200"/>
          </a:xfrm>
          <a:prstGeom prst="rect">
            <a:avLst/>
          </a:prstGeom>
        </p:spPr>
        <p:txBody>
          <a:bodyPr>
            <a:normAutofit/>
          </a:bodyPr>
          <a:lstStyle>
            <a:lvl1pPr marL="0" indent="0">
              <a:spcBef>
                <a:spcPts val="200"/>
              </a:spcBef>
              <a:buNone/>
              <a:defRPr sz="1800" i="1">
                <a:solidFill>
                  <a:srgbClr val="00000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EO Title Arial 26 White"/>
          <p:cNvSpPr>
            <a:spLocks noGrp="1"/>
          </p:cNvSpPr>
          <p:nvPr>
            <p:ph type="title"/>
          </p:nvPr>
        </p:nvSpPr>
        <p:spPr>
          <a:xfrm>
            <a:off x="438152" y="990600"/>
            <a:ext cx="9726930" cy="503238"/>
          </a:xfrm>
          <a:prstGeom prst="rect">
            <a:avLst/>
          </a:prstGeom>
        </p:spPr>
        <p:txBody>
          <a:bodyPr>
            <a:normAutofit/>
          </a:bodyPr>
          <a:lstStyle>
            <a:lvl1pPr algn="l">
              <a:defRPr sz="2600">
                <a:solidFill>
                  <a:srgbClr val="FFFFFF"/>
                </a:solidFill>
                <a:latin typeface="Arial" pitchFamily="34" charset="0"/>
                <a:cs typeface="Arial" pitchFamily="34" charset="0"/>
              </a:defRPr>
            </a:lvl1pPr>
          </a:lstStyle>
          <a:p>
            <a:r>
              <a:rPr lang="en-US"/>
              <a:t>Click to edit Master title style</a:t>
            </a:r>
            <a:endParaRPr lang="en-US" dirty="0"/>
          </a:p>
        </p:txBody>
      </p:sp>
      <p:sp>
        <p:nvSpPr>
          <p:cNvPr id="12" name="Horizontal Transparent Band"/>
          <p:cNvSpPr>
            <a:spLocks noGrp="1"/>
          </p:cNvSpPr>
          <p:nvPr>
            <p:ph type="pic" idx="11"/>
          </p:nvPr>
        </p:nvSpPr>
        <p:spPr>
          <a:xfrm>
            <a:off x="1" y="1021080"/>
            <a:ext cx="10515600" cy="502920"/>
          </a:xfrm>
          <a:prstGeom prst="rect">
            <a:avLst/>
          </a:prstGeom>
        </p:spPr>
        <p:txBody>
          <a:bodyPr rtlCol="0">
            <a:normAutofit/>
          </a:bodyPr>
          <a:lstStyle>
            <a:lvl1pPr marL="0" indent="0">
              <a:buNone/>
              <a:defRPr sz="2400">
                <a:solidFill>
                  <a:schemeClr val="tx1">
                    <a:lumMod val="95000"/>
                    <a:lumOff val="5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Bio Photo"/>
          <p:cNvSpPr>
            <a:spLocks noGrp="1"/>
          </p:cNvSpPr>
          <p:nvPr>
            <p:ph type="pic" idx="14"/>
          </p:nvPr>
        </p:nvSpPr>
        <p:spPr>
          <a:xfrm>
            <a:off x="438150" y="0"/>
            <a:ext cx="1226820" cy="1447800"/>
          </a:xfrm>
          <a:prstGeom prst="rect">
            <a:avLst/>
          </a:prstGeom>
        </p:spPr>
        <p:txBody>
          <a:bodyPr rtlCol="0">
            <a:normAutofit/>
          </a:bodyPr>
          <a:lstStyle>
            <a:lvl1pPr marL="0" indent="0">
              <a:buNone/>
              <a:defRPr sz="2000">
                <a:solidFill>
                  <a:schemeClr val="tx1">
                    <a:lumMod val="95000"/>
                    <a:lumOff val="5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Slide Number Placeholder 5"/>
          <p:cNvSpPr>
            <a:spLocks noGrp="1"/>
          </p:cNvSpPr>
          <p:nvPr>
            <p:ph type="sldNum" sz="quarter" idx="15"/>
          </p:nvPr>
        </p:nvSpPr>
        <p:spPr/>
        <p:txBody>
          <a:bodyPr/>
          <a:lstStyle>
            <a:lvl1pPr algn="r">
              <a:defRPr sz="800">
                <a:solidFill>
                  <a:srgbClr val="B37015"/>
                </a:solidFill>
                <a:latin typeface="Arial" pitchFamily="34" charset="0"/>
                <a:cs typeface="Arial" pitchFamily="34" charset="0"/>
              </a:defRPr>
            </a:lvl1pPr>
          </a:lstStyle>
          <a:p>
            <a:pPr>
              <a:defRPr/>
            </a:pPr>
            <a:r>
              <a:rPr lang="en-SG"/>
              <a:t> </a:t>
            </a:r>
            <a:fld id="{BEC99E8B-09D5-4A03-AEFE-75CE4A0FA293}" type="slidenum">
              <a:rPr lang="en-SG"/>
              <a:pPr>
                <a:defRPr/>
              </a:pPr>
              <a:t>‹#›</a:t>
            </a:fld>
            <a:endParaRPr lang="en-SG"/>
          </a:p>
        </p:txBody>
      </p:sp>
      <p:sp>
        <p:nvSpPr>
          <p:cNvPr id="14" name="TextBox 13"/>
          <p:cNvSpPr txBox="1"/>
          <p:nvPr userDrawn="1"/>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15" name="TextBox 14"/>
          <p:cNvSpPr txBox="1"/>
          <p:nvPr userDrawn="1"/>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16" name="TextBox 15"/>
          <p:cNvSpPr txBox="1"/>
          <p:nvPr userDrawn="1"/>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Tree>
    <p:extLst>
      <p:ext uri="{BB962C8B-B14F-4D97-AF65-F5344CB8AC3E}">
        <p14:creationId xmlns:p14="http://schemas.microsoft.com/office/powerpoint/2010/main" val="262796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5780" y="274638"/>
            <a:ext cx="946404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SG"/>
          </a:p>
        </p:txBody>
      </p:sp>
      <p:sp>
        <p:nvSpPr>
          <p:cNvPr id="1027" name="Text Placeholder 2"/>
          <p:cNvSpPr>
            <a:spLocks noGrp="1"/>
          </p:cNvSpPr>
          <p:nvPr>
            <p:ph type="body" idx="1"/>
          </p:nvPr>
        </p:nvSpPr>
        <p:spPr bwMode="auto">
          <a:xfrm>
            <a:off x="525780" y="914402"/>
            <a:ext cx="9464040" cy="521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525780" y="6356359"/>
            <a:ext cx="245364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B18F6E35-E67D-426C-86A9-623DDA7684F5}" type="datetime1">
              <a:rPr lang="en-SG"/>
              <a:pPr>
                <a:defRPr/>
              </a:pPr>
              <a:t>27/10/22</a:t>
            </a:fld>
            <a:endParaRPr lang="en-SG"/>
          </a:p>
        </p:txBody>
      </p:sp>
      <p:sp>
        <p:nvSpPr>
          <p:cNvPr id="5" name="Footer Placeholder 4"/>
          <p:cNvSpPr>
            <a:spLocks noGrp="1"/>
          </p:cNvSpPr>
          <p:nvPr>
            <p:ph type="ftr" sz="quarter" idx="3"/>
          </p:nvPr>
        </p:nvSpPr>
        <p:spPr>
          <a:xfrm>
            <a:off x="3592831" y="6356359"/>
            <a:ext cx="332994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en-SG"/>
          </a:p>
        </p:txBody>
      </p:sp>
      <p:pic>
        <p:nvPicPr>
          <p:cNvPr id="1030" name="Bottom Band" descr="C:\Documents and Settings\Studley\Desktop\PPT2\png_24_cropped\5-AGL_PPT_GradientBottom_0127.1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 y="6678622"/>
            <a:ext cx="10515600" cy="17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4"/>
          </p:nvPr>
        </p:nvSpPr>
        <p:spPr>
          <a:xfrm>
            <a:off x="7536180" y="6356359"/>
            <a:ext cx="297942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B37015"/>
                </a:solidFill>
                <a:latin typeface="Arial" pitchFamily="34" charset="0"/>
                <a:cs typeface="Arial" pitchFamily="34" charset="0"/>
              </a:defRPr>
            </a:lvl1pPr>
          </a:lstStyle>
          <a:p>
            <a:pPr>
              <a:defRPr/>
            </a:pPr>
            <a:fld id="{9676EF67-7F27-4ADB-87C9-62C3D7FE5F4B}" type="slidenum">
              <a:rPr lang="en-SG"/>
              <a:pPr>
                <a:defRPr/>
              </a:pPr>
              <a:t>‹#›</a:t>
            </a:fld>
            <a:endParaRPr lang="en-SG"/>
          </a:p>
        </p:txBody>
      </p:sp>
      <p:pic>
        <p:nvPicPr>
          <p:cNvPr id="1032" name="Top Band" descr="C:\Documents and Settings\Studley\Desktop\PPT2\png_24_cropped\8-AGL_PPT_GradientTop_0127.1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 y="0"/>
            <a:ext cx="1051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06" r:id="rId1"/>
    <p:sldLayoutId id="2147484707"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 id="2147484718" r:id="rId12"/>
    <p:sldLayoutId id="2147484720" r:id="rId13"/>
    <p:sldLayoutId id="2147484721" r:id="rId14"/>
    <p:sldLayoutId id="2147484746" r:id="rId15"/>
    <p:sldLayoutId id="2147484747" r:id="rId16"/>
  </p:sldLayoutIdLst>
  <p:hf hdr="0" ftr="0" dt="0"/>
  <p:txStyles>
    <p:titleStyle>
      <a:lvl1pPr algn="l" rtl="0" eaLnBrk="1" fontAlgn="base" hangingPunct="1">
        <a:spcBef>
          <a:spcPct val="0"/>
        </a:spcBef>
        <a:spcAft>
          <a:spcPct val="0"/>
        </a:spcAft>
        <a:defRPr sz="2600">
          <a:solidFill>
            <a:srgbClr val="C00000"/>
          </a:solidFill>
          <a:latin typeface="Arial" pitchFamily="34" charset="0"/>
        </a:defRPr>
      </a:lvl1pPr>
      <a:lvl2pPr algn="l" rtl="0" eaLnBrk="1" fontAlgn="base" hangingPunct="1">
        <a:spcBef>
          <a:spcPct val="0"/>
        </a:spcBef>
        <a:spcAft>
          <a:spcPct val="0"/>
        </a:spcAft>
        <a:defRPr sz="2600">
          <a:solidFill>
            <a:srgbClr val="C00000"/>
          </a:solidFill>
          <a:latin typeface="Arial" pitchFamily="34" charset="0"/>
        </a:defRPr>
      </a:lvl2pPr>
      <a:lvl3pPr algn="l" rtl="0" eaLnBrk="1" fontAlgn="base" hangingPunct="1">
        <a:spcBef>
          <a:spcPct val="0"/>
        </a:spcBef>
        <a:spcAft>
          <a:spcPct val="0"/>
        </a:spcAft>
        <a:defRPr sz="2600">
          <a:solidFill>
            <a:srgbClr val="C00000"/>
          </a:solidFill>
          <a:latin typeface="Arial" pitchFamily="34" charset="0"/>
        </a:defRPr>
      </a:lvl3pPr>
      <a:lvl4pPr algn="l" rtl="0" eaLnBrk="1" fontAlgn="base" hangingPunct="1">
        <a:spcBef>
          <a:spcPct val="0"/>
        </a:spcBef>
        <a:spcAft>
          <a:spcPct val="0"/>
        </a:spcAft>
        <a:defRPr sz="2600">
          <a:solidFill>
            <a:srgbClr val="C00000"/>
          </a:solidFill>
          <a:latin typeface="Arial" pitchFamily="34" charset="0"/>
        </a:defRPr>
      </a:lvl4pPr>
      <a:lvl5pPr algn="l" rtl="0" eaLnBrk="1" fontAlgn="base" hangingPunct="1">
        <a:spcBef>
          <a:spcPct val="0"/>
        </a:spcBef>
        <a:spcAft>
          <a:spcPct val="0"/>
        </a:spcAft>
        <a:defRPr sz="2600">
          <a:solidFill>
            <a:srgbClr val="C00000"/>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ts val="200"/>
        </a:spcBef>
        <a:spcAft>
          <a:spcPct val="0"/>
        </a:spcAft>
        <a:defRPr>
          <a:solidFill>
            <a:schemeClr val="tx1"/>
          </a:solidFill>
          <a:latin typeface="Arial" pitchFamily="34" charset="0"/>
        </a:defRPr>
      </a:lvl1pPr>
      <a:lvl2pPr marL="234950" indent="-234950" algn="l" rtl="0" eaLnBrk="1" fontAlgn="base" hangingPunct="1">
        <a:spcBef>
          <a:spcPts val="200"/>
        </a:spcBef>
        <a:spcAft>
          <a:spcPct val="0"/>
        </a:spcAft>
        <a:buChar char="–"/>
        <a:defRPr>
          <a:solidFill>
            <a:schemeClr val="tx1"/>
          </a:solidFill>
          <a:latin typeface="Arial" pitchFamily="34" charset="0"/>
        </a:defRPr>
      </a:lvl2pPr>
      <a:lvl3pPr marL="457200" indent="-222250" algn="l" rtl="0" eaLnBrk="1" fontAlgn="base" hangingPunct="1">
        <a:spcBef>
          <a:spcPts val="200"/>
        </a:spcBef>
        <a:spcAft>
          <a:spcPct val="0"/>
        </a:spcAft>
        <a:buClr>
          <a:srgbClr val="0D0D0D"/>
        </a:buClr>
        <a:buFont typeface="Arial" pitchFamily="34" charset="0"/>
        <a:buChar char="–"/>
        <a:defRPr sz="1600">
          <a:solidFill>
            <a:srgbClr val="B37015"/>
          </a:solidFill>
          <a:latin typeface="Arial" pitchFamily="34" charset="0"/>
        </a:defRPr>
      </a:lvl3pPr>
      <a:lvl4pPr marL="692150" indent="-234950" algn="l" rtl="0" eaLnBrk="1" fontAlgn="base" hangingPunct="1">
        <a:spcBef>
          <a:spcPts val="200"/>
        </a:spcBef>
        <a:spcAft>
          <a:spcPct val="0"/>
        </a:spcAft>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5.x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hyperlink" Target="http://www.unescap.org/sit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www.unescap.org/si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over Subtitle 24 Arial White"/>
          <p:cNvSpPr>
            <a:spLocks noGrp="1"/>
          </p:cNvSpPr>
          <p:nvPr>
            <p:ph type="subTitle" idx="1"/>
          </p:nvPr>
        </p:nvSpPr>
        <p:spPr>
          <a:xfrm>
            <a:off x="97366" y="4686301"/>
            <a:ext cx="10019850" cy="914400"/>
          </a:xfrm>
        </p:spPr>
        <p:txBody>
          <a:bodyPr rtlCol="0">
            <a:normAutofit fontScale="92500" lnSpcReduction="20000"/>
          </a:bodyPr>
          <a:lstStyle/>
          <a:p>
            <a:pPr fontAlgn="auto">
              <a:spcAft>
                <a:spcPts val="0"/>
              </a:spcAft>
              <a:defRPr/>
            </a:pPr>
            <a:r>
              <a:rPr lang="en-US" sz="2000" dirty="0"/>
              <a:t>Khayam Husain</a:t>
            </a:r>
          </a:p>
          <a:p>
            <a:pPr fontAlgn="auto">
              <a:spcAft>
                <a:spcPts val="0"/>
              </a:spcAft>
              <a:defRPr/>
            </a:pPr>
            <a:r>
              <a:rPr lang="en-US" sz="2000" kern="0" dirty="0">
                <a:solidFill>
                  <a:schemeClr val="bg1"/>
                </a:solidFill>
                <a:latin typeface="Verdana" pitchFamily="34" charset="0"/>
                <a:ea typeface="Verdana" pitchFamily="34" charset="0"/>
                <a:cs typeface="Verdana" pitchFamily="34" charset="0"/>
              </a:rPr>
              <a:t>Automobile Corporation of Pakistan </a:t>
            </a:r>
          </a:p>
          <a:p>
            <a:pPr fontAlgn="auto">
              <a:spcAft>
                <a:spcPts val="0"/>
              </a:spcAft>
              <a:defRPr/>
            </a:pPr>
            <a:r>
              <a:rPr lang="en-US" sz="2000" kern="0" dirty="0">
                <a:solidFill>
                  <a:schemeClr val="bg1"/>
                </a:solidFill>
                <a:latin typeface="Verdana" pitchFamily="34" charset="0"/>
                <a:ea typeface="Verdana" pitchFamily="34" charset="0"/>
                <a:cs typeface="Verdana" pitchFamily="34" charset="0"/>
              </a:rPr>
              <a:t>October 27, 2022</a:t>
            </a:r>
          </a:p>
          <a:p>
            <a:pPr eaLnBrk="1" fontAlgn="auto" hangingPunct="1">
              <a:spcBef>
                <a:spcPts val="0"/>
              </a:spcBef>
              <a:spcAft>
                <a:spcPts val="0"/>
              </a:spcAft>
              <a:buFont typeface="Arial" pitchFamily="34" charset="0"/>
              <a:buNone/>
              <a:defRPr/>
            </a:pPr>
            <a:endParaRPr lang="en-US" sz="2000" dirty="0"/>
          </a:p>
          <a:p>
            <a:pPr eaLnBrk="1" fontAlgn="auto" hangingPunct="1">
              <a:spcBef>
                <a:spcPts val="0"/>
              </a:spcBef>
              <a:spcAft>
                <a:spcPts val="0"/>
              </a:spcAft>
              <a:buFont typeface="Arial" pitchFamily="34" charset="0"/>
              <a:buNone/>
              <a:defRPr/>
            </a:pPr>
            <a:endParaRPr lang="en-US" dirty="0">
              <a:solidFill>
                <a:schemeClr val="accent2"/>
              </a:solidFill>
            </a:endParaRPr>
          </a:p>
          <a:p>
            <a:pPr eaLnBrk="1" fontAlgn="auto" hangingPunct="1">
              <a:spcBef>
                <a:spcPts val="0"/>
              </a:spcBef>
              <a:spcAft>
                <a:spcPts val="0"/>
              </a:spcAft>
              <a:buFont typeface="Arial" pitchFamily="34" charset="0"/>
              <a:buNone/>
              <a:defRPr/>
            </a:pPr>
            <a:endParaRPr lang="en-US" dirty="0"/>
          </a:p>
        </p:txBody>
      </p:sp>
      <p:sp>
        <p:nvSpPr>
          <p:cNvPr id="4" name="Cover Title 32 Arial White"/>
          <p:cNvSpPr>
            <a:spLocks noGrp="1"/>
          </p:cNvSpPr>
          <p:nvPr>
            <p:ph type="ctrTitle"/>
          </p:nvPr>
        </p:nvSpPr>
        <p:spPr>
          <a:xfrm>
            <a:off x="97366" y="3647320"/>
            <a:ext cx="10019850" cy="628650"/>
          </a:xfrm>
        </p:spPr>
        <p:txBody>
          <a:bodyPr rtlCol="0"/>
          <a:lstStyle/>
          <a:p>
            <a:pPr eaLnBrk="1" fontAlgn="auto" hangingPunct="1">
              <a:spcBef>
                <a:spcPts val="0"/>
              </a:spcBef>
              <a:spcAft>
                <a:spcPts val="0"/>
              </a:spcAft>
              <a:defRPr/>
            </a:pPr>
            <a:r>
              <a:rPr lang="en-US" dirty="0"/>
              <a:t>Moonshot to Modern Trucking</a:t>
            </a:r>
          </a:p>
        </p:txBody>
      </p:sp>
      <p:grpSp>
        <p:nvGrpSpPr>
          <p:cNvPr id="29" name="Group 38">
            <a:extLst>
              <a:ext uri="{FF2B5EF4-FFF2-40B4-BE49-F238E27FC236}">
                <a16:creationId xmlns:a16="http://schemas.microsoft.com/office/drawing/2014/main" id="{9FD38F47-2AF4-6207-8313-F6D698268AB4}"/>
              </a:ext>
            </a:extLst>
          </p:cNvPr>
          <p:cNvGrpSpPr>
            <a:grpSpLocks/>
          </p:cNvGrpSpPr>
          <p:nvPr/>
        </p:nvGrpSpPr>
        <p:grpSpPr bwMode="auto">
          <a:xfrm>
            <a:off x="0" y="5753100"/>
            <a:ext cx="10515600" cy="914400"/>
            <a:chOff x="0" y="5753100"/>
            <a:chExt cx="9144000" cy="914400"/>
          </a:xfrm>
        </p:grpSpPr>
        <p:grpSp>
          <p:nvGrpSpPr>
            <p:cNvPr id="30" name="Group 4">
              <a:extLst>
                <a:ext uri="{FF2B5EF4-FFF2-40B4-BE49-F238E27FC236}">
                  <a16:creationId xmlns:a16="http://schemas.microsoft.com/office/drawing/2014/main" id="{FE73FE1A-A750-FAD7-5A79-9CC8B0CF66A1}"/>
                </a:ext>
              </a:extLst>
            </p:cNvPr>
            <p:cNvGrpSpPr>
              <a:grpSpLocks/>
            </p:cNvGrpSpPr>
            <p:nvPr/>
          </p:nvGrpSpPr>
          <p:grpSpPr bwMode="auto">
            <a:xfrm rot="5400000">
              <a:off x="50800" y="5702300"/>
              <a:ext cx="914400" cy="1016000"/>
              <a:chOff x="3024" y="1104"/>
              <a:chExt cx="1728" cy="1728"/>
            </a:xfrm>
          </p:grpSpPr>
          <p:sp>
            <p:nvSpPr>
              <p:cNvPr id="41" name="Rectangle 5">
                <a:extLst>
                  <a:ext uri="{FF2B5EF4-FFF2-40B4-BE49-F238E27FC236}">
                    <a16:creationId xmlns:a16="http://schemas.microsoft.com/office/drawing/2014/main" id="{08269BF8-C85A-36A2-A472-ED5284720559}"/>
                  </a:ext>
                </a:extLst>
              </p:cNvPr>
              <p:cNvSpPr>
                <a:spLocks noChangeArrowheads="1"/>
              </p:cNvSpPr>
              <p:nvPr/>
            </p:nvSpPr>
            <p:spPr bwMode="gray">
              <a:xfrm>
                <a:off x="3024" y="1104"/>
                <a:ext cx="1728" cy="1728"/>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2" name="Freeform 6">
                <a:extLst>
                  <a:ext uri="{FF2B5EF4-FFF2-40B4-BE49-F238E27FC236}">
                    <a16:creationId xmlns:a16="http://schemas.microsoft.com/office/drawing/2014/main" id="{B037A371-59E4-6793-5076-6047E577B939}"/>
                  </a:ext>
                </a:extLst>
              </p:cNvPr>
              <p:cNvSpPr>
                <a:spLocks/>
              </p:cNvSpPr>
              <p:nvPr/>
            </p:nvSpPr>
            <p:spPr bwMode="gray">
              <a:xfrm>
                <a:off x="3312" y="1248"/>
                <a:ext cx="1152" cy="1440"/>
              </a:xfrm>
              <a:custGeom>
                <a:avLst/>
                <a:gdLst>
                  <a:gd name="T0" fmla="*/ 576 w 1152"/>
                  <a:gd name="T1" fmla="*/ 0 h 1440"/>
                  <a:gd name="T2" fmla="*/ 1152 w 1152"/>
                  <a:gd name="T3" fmla="*/ 576 h 1440"/>
                  <a:gd name="T4" fmla="*/ 1152 w 1152"/>
                  <a:gd name="T5" fmla="*/ 1008 h 1440"/>
                  <a:gd name="T6" fmla="*/ 720 w 1152"/>
                  <a:gd name="T7" fmla="*/ 576 h 1440"/>
                  <a:gd name="T8" fmla="*/ 720 w 1152"/>
                  <a:gd name="T9" fmla="*/ 1440 h 1440"/>
                  <a:gd name="T10" fmla="*/ 432 w 1152"/>
                  <a:gd name="T11" fmla="*/ 1440 h 1440"/>
                  <a:gd name="T12" fmla="*/ 432 w 1152"/>
                  <a:gd name="T13" fmla="*/ 576 h 1440"/>
                  <a:gd name="T14" fmla="*/ 0 w 1152"/>
                  <a:gd name="T15" fmla="*/ 1008 h 1440"/>
                  <a:gd name="T16" fmla="*/ 0 w 1152"/>
                  <a:gd name="T17" fmla="*/ 576 h 1440"/>
                  <a:gd name="T18" fmla="*/ 576 w 1152"/>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440"/>
                  <a:gd name="T32" fmla="*/ 1152 w 1152"/>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440">
                    <a:moveTo>
                      <a:pt x="576" y="0"/>
                    </a:moveTo>
                    <a:lnTo>
                      <a:pt x="1152" y="576"/>
                    </a:lnTo>
                    <a:lnTo>
                      <a:pt x="1152" y="1008"/>
                    </a:lnTo>
                    <a:lnTo>
                      <a:pt x="720" y="576"/>
                    </a:lnTo>
                    <a:lnTo>
                      <a:pt x="720" y="1440"/>
                    </a:lnTo>
                    <a:lnTo>
                      <a:pt x="432" y="1440"/>
                    </a:lnTo>
                    <a:lnTo>
                      <a:pt x="432" y="576"/>
                    </a:lnTo>
                    <a:lnTo>
                      <a:pt x="0" y="1008"/>
                    </a:lnTo>
                    <a:lnTo>
                      <a:pt x="0" y="576"/>
                    </a:lnTo>
                    <a:lnTo>
                      <a:pt x="576" y="0"/>
                    </a:lnTo>
                    <a:close/>
                  </a:path>
                </a:pathLst>
              </a:custGeom>
              <a:noFill/>
              <a:ln w="63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grpSp>
          <p:nvGrpSpPr>
            <p:cNvPr id="31" name="Group 7">
              <a:extLst>
                <a:ext uri="{FF2B5EF4-FFF2-40B4-BE49-F238E27FC236}">
                  <a16:creationId xmlns:a16="http://schemas.microsoft.com/office/drawing/2014/main" id="{ACB5F814-111B-10B6-9AA0-1D4ABC8192CA}"/>
                </a:ext>
              </a:extLst>
            </p:cNvPr>
            <p:cNvGrpSpPr>
              <a:grpSpLocks/>
            </p:cNvGrpSpPr>
            <p:nvPr/>
          </p:nvGrpSpPr>
          <p:grpSpPr bwMode="auto">
            <a:xfrm rot="5400000">
              <a:off x="8178800" y="5702300"/>
              <a:ext cx="914400" cy="1016000"/>
              <a:chOff x="3024" y="1104"/>
              <a:chExt cx="1728" cy="1728"/>
            </a:xfrm>
          </p:grpSpPr>
          <p:sp>
            <p:nvSpPr>
              <p:cNvPr id="39" name="Rectangle 8">
                <a:extLst>
                  <a:ext uri="{FF2B5EF4-FFF2-40B4-BE49-F238E27FC236}">
                    <a16:creationId xmlns:a16="http://schemas.microsoft.com/office/drawing/2014/main" id="{BAE75EA0-C1E6-A970-51BE-F98D948FB9F4}"/>
                  </a:ext>
                </a:extLst>
              </p:cNvPr>
              <p:cNvSpPr>
                <a:spLocks noChangeArrowheads="1"/>
              </p:cNvSpPr>
              <p:nvPr/>
            </p:nvSpPr>
            <p:spPr bwMode="gray">
              <a:xfrm>
                <a:off x="3024" y="1104"/>
                <a:ext cx="1728" cy="1728"/>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0" name="Freeform 9">
                <a:extLst>
                  <a:ext uri="{FF2B5EF4-FFF2-40B4-BE49-F238E27FC236}">
                    <a16:creationId xmlns:a16="http://schemas.microsoft.com/office/drawing/2014/main" id="{8D21D4A0-4290-2254-44B2-4504AAF9DC17}"/>
                  </a:ext>
                </a:extLst>
              </p:cNvPr>
              <p:cNvSpPr>
                <a:spLocks/>
              </p:cNvSpPr>
              <p:nvPr/>
            </p:nvSpPr>
            <p:spPr bwMode="gray">
              <a:xfrm>
                <a:off x="3312" y="1248"/>
                <a:ext cx="1152" cy="1440"/>
              </a:xfrm>
              <a:custGeom>
                <a:avLst/>
                <a:gdLst>
                  <a:gd name="T0" fmla="*/ 576 w 1152"/>
                  <a:gd name="T1" fmla="*/ 0 h 1440"/>
                  <a:gd name="T2" fmla="*/ 1152 w 1152"/>
                  <a:gd name="T3" fmla="*/ 576 h 1440"/>
                  <a:gd name="T4" fmla="*/ 1152 w 1152"/>
                  <a:gd name="T5" fmla="*/ 1008 h 1440"/>
                  <a:gd name="T6" fmla="*/ 720 w 1152"/>
                  <a:gd name="T7" fmla="*/ 576 h 1440"/>
                  <a:gd name="T8" fmla="*/ 720 w 1152"/>
                  <a:gd name="T9" fmla="*/ 1440 h 1440"/>
                  <a:gd name="T10" fmla="*/ 432 w 1152"/>
                  <a:gd name="T11" fmla="*/ 1440 h 1440"/>
                  <a:gd name="T12" fmla="*/ 432 w 1152"/>
                  <a:gd name="T13" fmla="*/ 576 h 1440"/>
                  <a:gd name="T14" fmla="*/ 0 w 1152"/>
                  <a:gd name="T15" fmla="*/ 1008 h 1440"/>
                  <a:gd name="T16" fmla="*/ 0 w 1152"/>
                  <a:gd name="T17" fmla="*/ 576 h 1440"/>
                  <a:gd name="T18" fmla="*/ 576 w 1152"/>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440"/>
                  <a:gd name="T32" fmla="*/ 1152 w 1152"/>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440">
                    <a:moveTo>
                      <a:pt x="576" y="0"/>
                    </a:moveTo>
                    <a:lnTo>
                      <a:pt x="1152" y="576"/>
                    </a:lnTo>
                    <a:lnTo>
                      <a:pt x="1152" y="1008"/>
                    </a:lnTo>
                    <a:lnTo>
                      <a:pt x="720" y="576"/>
                    </a:lnTo>
                    <a:lnTo>
                      <a:pt x="720" y="1440"/>
                    </a:lnTo>
                    <a:lnTo>
                      <a:pt x="432" y="1440"/>
                    </a:lnTo>
                    <a:lnTo>
                      <a:pt x="432" y="576"/>
                    </a:lnTo>
                    <a:lnTo>
                      <a:pt x="0" y="1008"/>
                    </a:lnTo>
                    <a:lnTo>
                      <a:pt x="0" y="576"/>
                    </a:lnTo>
                    <a:lnTo>
                      <a:pt x="576" y="0"/>
                    </a:lnTo>
                    <a:close/>
                  </a:path>
                </a:pathLst>
              </a:custGeom>
              <a:noFill/>
              <a:ln w="63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
          <p:nvSpPr>
            <p:cNvPr id="32" name="Rectangle 10">
              <a:extLst>
                <a:ext uri="{FF2B5EF4-FFF2-40B4-BE49-F238E27FC236}">
                  <a16:creationId xmlns:a16="http://schemas.microsoft.com/office/drawing/2014/main" id="{70BDE87D-C226-B012-2689-553313E0D5F1}"/>
                </a:ext>
              </a:extLst>
            </p:cNvPr>
            <p:cNvSpPr>
              <a:spLocks noChangeArrowheads="1"/>
            </p:cNvSpPr>
            <p:nvPr/>
          </p:nvSpPr>
          <p:spPr bwMode="gray">
            <a:xfrm rot="5400000">
              <a:off x="1066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sp>
          <p:nvSpPr>
            <p:cNvPr id="33" name="Rectangle 11">
              <a:extLst>
                <a:ext uri="{FF2B5EF4-FFF2-40B4-BE49-F238E27FC236}">
                  <a16:creationId xmlns:a16="http://schemas.microsoft.com/office/drawing/2014/main" id="{4F58256C-D5C3-19D6-8F16-FD5478F817D0}"/>
                </a:ext>
              </a:extLst>
            </p:cNvPr>
            <p:cNvSpPr>
              <a:spLocks noChangeArrowheads="1"/>
            </p:cNvSpPr>
            <p:nvPr/>
          </p:nvSpPr>
          <p:spPr bwMode="gray">
            <a:xfrm rot="5400000">
              <a:off x="2082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sp>
          <p:nvSpPr>
            <p:cNvPr id="34" name="Rectangle 12">
              <a:extLst>
                <a:ext uri="{FF2B5EF4-FFF2-40B4-BE49-F238E27FC236}">
                  <a16:creationId xmlns:a16="http://schemas.microsoft.com/office/drawing/2014/main" id="{D3B139C5-5D98-2F85-3368-6077177ACB9C}"/>
                </a:ext>
              </a:extLst>
            </p:cNvPr>
            <p:cNvSpPr>
              <a:spLocks noChangeArrowheads="1"/>
            </p:cNvSpPr>
            <p:nvPr/>
          </p:nvSpPr>
          <p:spPr bwMode="gray">
            <a:xfrm rot="5400000">
              <a:off x="3098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sp>
          <p:nvSpPr>
            <p:cNvPr id="35" name="Rectangle 13">
              <a:extLst>
                <a:ext uri="{FF2B5EF4-FFF2-40B4-BE49-F238E27FC236}">
                  <a16:creationId xmlns:a16="http://schemas.microsoft.com/office/drawing/2014/main" id="{1B4FE83B-48EA-CDA1-B1AE-F3B65B284E98}"/>
                </a:ext>
              </a:extLst>
            </p:cNvPr>
            <p:cNvSpPr>
              <a:spLocks noChangeArrowheads="1"/>
            </p:cNvSpPr>
            <p:nvPr/>
          </p:nvSpPr>
          <p:spPr bwMode="gray">
            <a:xfrm rot="5400000">
              <a:off x="4114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sp>
          <p:nvSpPr>
            <p:cNvPr id="36" name="Rectangle 14">
              <a:extLst>
                <a:ext uri="{FF2B5EF4-FFF2-40B4-BE49-F238E27FC236}">
                  <a16:creationId xmlns:a16="http://schemas.microsoft.com/office/drawing/2014/main" id="{BC544158-DCC8-710E-2015-A536743C4CF2}"/>
                </a:ext>
              </a:extLst>
            </p:cNvPr>
            <p:cNvSpPr>
              <a:spLocks noChangeArrowheads="1"/>
            </p:cNvSpPr>
            <p:nvPr/>
          </p:nvSpPr>
          <p:spPr bwMode="gray">
            <a:xfrm rot="5400000">
              <a:off x="5130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sp>
          <p:nvSpPr>
            <p:cNvPr id="37" name="Rectangle 15">
              <a:extLst>
                <a:ext uri="{FF2B5EF4-FFF2-40B4-BE49-F238E27FC236}">
                  <a16:creationId xmlns:a16="http://schemas.microsoft.com/office/drawing/2014/main" id="{96562DA3-EB58-9767-5111-5D1BD61FE5A2}"/>
                </a:ext>
              </a:extLst>
            </p:cNvPr>
            <p:cNvSpPr>
              <a:spLocks noChangeArrowheads="1"/>
            </p:cNvSpPr>
            <p:nvPr/>
          </p:nvSpPr>
          <p:spPr bwMode="gray">
            <a:xfrm rot="5400000">
              <a:off x="6146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sp>
          <p:nvSpPr>
            <p:cNvPr id="38" name="Rectangle 16">
              <a:extLst>
                <a:ext uri="{FF2B5EF4-FFF2-40B4-BE49-F238E27FC236}">
                  <a16:creationId xmlns:a16="http://schemas.microsoft.com/office/drawing/2014/main" id="{A18D11A4-C172-40A0-9C3E-BD06525D8C7B}"/>
                </a:ext>
              </a:extLst>
            </p:cNvPr>
            <p:cNvSpPr>
              <a:spLocks noChangeArrowheads="1"/>
            </p:cNvSpPr>
            <p:nvPr/>
          </p:nvSpPr>
          <p:spPr bwMode="gray">
            <a:xfrm rot="5400000">
              <a:off x="7162800" y="5702300"/>
              <a:ext cx="914400" cy="101600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0000" tIns="46800" rIns="90000" bIns="46800"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accent2"/>
                </a:solidFill>
              </a:endParaRPr>
            </a:p>
          </p:txBody>
        </p:sp>
      </p:grpSp>
      <p:pic>
        <p:nvPicPr>
          <p:cNvPr id="43" name="Picture 6" descr="C:\Users\ndhussain\Desktop\Logistics transport\118263241_f26a1ce550_o.jpg">
            <a:extLst>
              <a:ext uri="{FF2B5EF4-FFF2-40B4-BE49-F238E27FC236}">
                <a16:creationId xmlns:a16="http://schemas.microsoft.com/office/drawing/2014/main" id="{6B6A12CE-7BF4-2917-7104-9C26521B0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8" t="8144" r="16035" b="16490"/>
          <a:stretch>
            <a:fillRect/>
          </a:stretch>
        </p:blipFill>
        <p:spPr bwMode="auto">
          <a:xfrm>
            <a:off x="1106420" y="5803534"/>
            <a:ext cx="1091214" cy="88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USAID FACILITATES TRADE BETWEEN PAKISTAN AND CENTRAL ASIA | Press Release |  Uzbekistan | U.S. Agency for International Development">
            <a:extLst>
              <a:ext uri="{FF2B5EF4-FFF2-40B4-BE49-F238E27FC236}">
                <a16:creationId xmlns:a16="http://schemas.microsoft.com/office/drawing/2014/main" id="{613BAA49-39F0-78B9-16C0-26D8E6230A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1"/>
          <a:stretch/>
        </p:blipFill>
        <p:spPr bwMode="auto">
          <a:xfrm>
            <a:off x="2194617" y="5814685"/>
            <a:ext cx="1140588" cy="88077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9" descr="PakistaniFlag.jpg">
            <a:extLst>
              <a:ext uri="{FF2B5EF4-FFF2-40B4-BE49-F238E27FC236}">
                <a16:creationId xmlns:a16="http://schemas.microsoft.com/office/drawing/2014/main" id="{FAF20C74-A806-54C3-1EC4-BFAAD32FF5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2527" y="5792213"/>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Action launched against overloaded trucks in Buner - Newspaper - DAWN.COM">
            <a:extLst>
              <a:ext uri="{FF2B5EF4-FFF2-40B4-BE49-F238E27FC236}">
                <a16:creationId xmlns:a16="http://schemas.microsoft.com/office/drawing/2014/main" id="{D7FDA634-01E9-1C02-6F7E-93F4FAEC0A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077" y="5776302"/>
            <a:ext cx="1418978" cy="93031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Automobile Corporation of Pakistan (Autocom)">
            <a:extLst>
              <a:ext uri="{FF2B5EF4-FFF2-40B4-BE49-F238E27FC236}">
                <a16:creationId xmlns:a16="http://schemas.microsoft.com/office/drawing/2014/main" id="{8DFDBDEC-DD93-F16D-3474-7B64F5027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901" y="5788172"/>
            <a:ext cx="1150109" cy="8793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Goods movement paralysed by carriers' strike in Karachi - Pakistan -  DAWN.COM">
            <a:extLst>
              <a:ext uri="{FF2B5EF4-FFF2-40B4-BE49-F238E27FC236}">
                <a16:creationId xmlns:a16="http://schemas.microsoft.com/office/drawing/2014/main" id="{02FB6543-DB41-339F-A82C-2CE6A7C81B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599" r="16207"/>
          <a:stretch/>
        </p:blipFill>
        <p:spPr bwMode="auto">
          <a:xfrm>
            <a:off x="5794431" y="5788173"/>
            <a:ext cx="1168401" cy="91844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Baofeng Solutions (SMC-Private) Limited – Authorized Baofeng Dealer in  Pakistan">
            <a:extLst>
              <a:ext uri="{FF2B5EF4-FFF2-40B4-BE49-F238E27FC236}">
                <a16:creationId xmlns:a16="http://schemas.microsoft.com/office/drawing/2014/main" id="{8C76DB34-5396-ADF2-ED4A-81A463A7E8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9376" y="5856130"/>
            <a:ext cx="1016000" cy="811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784" t="38398" r="6109" b="21198"/>
          <a:stretch/>
        </p:blipFill>
        <p:spPr>
          <a:xfrm>
            <a:off x="-2" y="471485"/>
            <a:ext cx="10470929" cy="3749603"/>
          </a:xfrm>
          <a:prstGeom prst="rect">
            <a:avLst/>
          </a:prstGeom>
        </p:spPr>
      </p:pic>
      <p:sp>
        <p:nvSpPr>
          <p:cNvPr id="2" name="TextBox 1">
            <a:extLst>
              <a:ext uri="{FF2B5EF4-FFF2-40B4-BE49-F238E27FC236}">
                <a16:creationId xmlns:a16="http://schemas.microsoft.com/office/drawing/2014/main" id="{8A75ECFC-93FC-ADDB-A98E-45CA40AB11C5}"/>
              </a:ext>
            </a:extLst>
          </p:cNvPr>
          <p:cNvSpPr txBox="1"/>
          <p:nvPr/>
        </p:nvSpPr>
        <p:spPr>
          <a:xfrm>
            <a:off x="44671" y="4355190"/>
            <a:ext cx="10470929" cy="2308324"/>
          </a:xfrm>
          <a:prstGeom prst="rect">
            <a:avLst/>
          </a:prstGeom>
          <a:noFill/>
        </p:spPr>
        <p:txBody>
          <a:bodyPr wrap="square" rtlCol="0">
            <a:spAutoFit/>
          </a:bodyPr>
          <a:lstStyle/>
          <a:p>
            <a:r>
              <a:rPr lang="en-US" dirty="0"/>
              <a:t>Pakistani Law allows:</a:t>
            </a:r>
          </a:p>
          <a:p>
            <a:pPr marL="342900" indent="-342900">
              <a:buAutoNum type="arabicPeriod"/>
            </a:pPr>
            <a:r>
              <a:rPr lang="en-US" dirty="0"/>
              <a:t>Legal maximum weight 58,500 kg (highest in the UNESCAP region)</a:t>
            </a:r>
          </a:p>
          <a:p>
            <a:pPr marL="342900" indent="-342900">
              <a:buAutoNum type="arabicPeriod" startAt="2"/>
            </a:pPr>
            <a:r>
              <a:rPr lang="en-US" dirty="0"/>
              <a:t>Legal maximum length</a:t>
            </a:r>
          </a:p>
          <a:p>
            <a:endParaRPr lang="en-US" dirty="0"/>
          </a:p>
          <a:p>
            <a:r>
              <a:rPr lang="en-US" dirty="0"/>
              <a:t>Pakistani trailers are built with heavy steel chassis, heavy suspensions, drum axles consuming excessive diesel.</a:t>
            </a:r>
          </a:p>
          <a:p>
            <a:r>
              <a:rPr lang="en-US" i="1" dirty="0"/>
              <a:t>By contrast neighboring countries trailers are built with special alloys, air suspensions and disc axles – keeping the weight low and hence lower fuel consumption.</a:t>
            </a:r>
          </a:p>
        </p:txBody>
      </p:sp>
    </p:spTree>
    <p:extLst>
      <p:ext uri="{BB962C8B-B14F-4D97-AF65-F5344CB8AC3E}">
        <p14:creationId xmlns:p14="http://schemas.microsoft.com/office/powerpoint/2010/main" val="237391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BFF2-0DE8-5262-581D-41C8C45B9BCB}"/>
              </a:ext>
            </a:extLst>
          </p:cNvPr>
          <p:cNvSpPr>
            <a:spLocks noGrp="1"/>
          </p:cNvSpPr>
          <p:nvPr>
            <p:ph type="title"/>
          </p:nvPr>
        </p:nvSpPr>
        <p:spPr>
          <a:xfrm>
            <a:off x="525780" y="863322"/>
            <a:ext cx="9464040" cy="51077"/>
          </a:xfrm>
        </p:spPr>
        <p:txBody>
          <a:bodyPr/>
          <a:lstStyle/>
          <a:p>
            <a:r>
              <a:rPr lang="en-US" dirty="0"/>
              <a:t>Typically Overloaded Semi-Trailer in Pakistan</a:t>
            </a:r>
            <a:br>
              <a:rPr lang="en-US" dirty="0"/>
            </a:br>
            <a:r>
              <a:rPr lang="en-US" dirty="0"/>
              <a:t>GCW = 100 tons against allowed 58.5 tons</a:t>
            </a:r>
            <a:br>
              <a:rPr lang="en-US" dirty="0"/>
            </a:br>
            <a:br>
              <a:rPr lang="en-US" dirty="0"/>
            </a:br>
            <a:r>
              <a:rPr lang="en-US" sz="2000" i="1" dirty="0">
                <a:solidFill>
                  <a:schemeClr val="tx1"/>
                </a:solidFill>
              </a:rPr>
              <a:t>Breakdowns cause blockage of already fragile highway network</a:t>
            </a:r>
          </a:p>
        </p:txBody>
      </p:sp>
      <p:pic>
        <p:nvPicPr>
          <p:cNvPr id="8" name="Content Placeholder 7">
            <a:extLst>
              <a:ext uri="{FF2B5EF4-FFF2-40B4-BE49-F238E27FC236}">
                <a16:creationId xmlns:a16="http://schemas.microsoft.com/office/drawing/2014/main" id="{A1B73FEA-1468-9DFE-F5B2-BCA0BC766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2017"/>
          <a:stretch/>
        </p:blipFill>
        <p:spPr>
          <a:xfrm>
            <a:off x="15176" y="2060848"/>
            <a:ext cx="10500424" cy="3933829"/>
          </a:xfrm>
        </p:spPr>
      </p:pic>
      <p:sp>
        <p:nvSpPr>
          <p:cNvPr id="4" name="Slide Number Placeholder 3">
            <a:extLst>
              <a:ext uri="{FF2B5EF4-FFF2-40B4-BE49-F238E27FC236}">
                <a16:creationId xmlns:a16="http://schemas.microsoft.com/office/drawing/2014/main" id="{813F0EE8-4F9F-76D5-37F8-8BC07F390F5A}"/>
              </a:ext>
            </a:extLst>
          </p:cNvPr>
          <p:cNvSpPr>
            <a:spLocks noGrp="1"/>
          </p:cNvSpPr>
          <p:nvPr>
            <p:ph type="sldNum" sz="quarter" idx="12"/>
          </p:nvPr>
        </p:nvSpPr>
        <p:spPr/>
        <p:txBody>
          <a:bodyPr/>
          <a:lstStyle/>
          <a:p>
            <a:fld id="{C98F1F82-754D-9643-8589-A97E230BB470}" type="slidenum">
              <a:rPr lang="en-US" smtClean="0"/>
              <a:t>11</a:t>
            </a:fld>
            <a:endParaRPr lang="en-US"/>
          </a:p>
        </p:txBody>
      </p:sp>
    </p:spTree>
    <p:extLst>
      <p:ext uri="{BB962C8B-B14F-4D97-AF65-F5344CB8AC3E}">
        <p14:creationId xmlns:p14="http://schemas.microsoft.com/office/powerpoint/2010/main" val="98215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4EE3-7135-4739-B37C-D1CF14C98B97}"/>
              </a:ext>
            </a:extLst>
          </p:cNvPr>
          <p:cNvSpPr>
            <a:spLocks noGrp="1"/>
          </p:cNvSpPr>
          <p:nvPr>
            <p:ph type="title"/>
          </p:nvPr>
        </p:nvSpPr>
        <p:spPr>
          <a:xfrm>
            <a:off x="20185" y="205472"/>
            <a:ext cx="9464040" cy="639762"/>
          </a:xfrm>
        </p:spPr>
        <p:txBody>
          <a:bodyPr/>
          <a:lstStyle/>
          <a:p>
            <a:r>
              <a:rPr lang="en-US" dirty="0"/>
              <a:t>Truck of the Future…already being “</a:t>
            </a:r>
            <a:r>
              <a:rPr lang="en-US" i="1" dirty="0"/>
              <a:t>Made in Pakistan</a:t>
            </a:r>
            <a:r>
              <a:rPr lang="en-US" dirty="0"/>
              <a:t>”</a:t>
            </a:r>
          </a:p>
        </p:txBody>
      </p:sp>
      <p:sp>
        <p:nvSpPr>
          <p:cNvPr id="3" name="Content Placeholder 2">
            <a:extLst>
              <a:ext uri="{FF2B5EF4-FFF2-40B4-BE49-F238E27FC236}">
                <a16:creationId xmlns:a16="http://schemas.microsoft.com/office/drawing/2014/main" id="{F85B1553-BAA4-5218-B9E9-15F048DD5C3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9F33ECF-37D3-9AC2-2B8F-6CF3F358CD72}"/>
              </a:ext>
            </a:extLst>
          </p:cNvPr>
          <p:cNvSpPr>
            <a:spLocks noGrp="1"/>
          </p:cNvSpPr>
          <p:nvPr>
            <p:ph type="sldNum" sz="quarter" idx="12"/>
          </p:nvPr>
        </p:nvSpPr>
        <p:spPr/>
        <p:txBody>
          <a:bodyPr/>
          <a:lstStyle/>
          <a:p>
            <a:fld id="{C98F1F82-754D-9643-8589-A97E230BB470}" type="slidenum">
              <a:rPr lang="en-US" smtClean="0"/>
              <a:t>12</a:t>
            </a:fld>
            <a:endParaRPr lang="en-US"/>
          </a:p>
        </p:txBody>
      </p:sp>
      <p:pic>
        <p:nvPicPr>
          <p:cNvPr id="6" name="Picture 5">
            <a:extLst>
              <a:ext uri="{FF2B5EF4-FFF2-40B4-BE49-F238E27FC236}">
                <a16:creationId xmlns:a16="http://schemas.microsoft.com/office/drawing/2014/main" id="{379F792F-A5AB-9225-948B-94227C663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10515600" cy="5441959"/>
          </a:xfrm>
          <a:prstGeom prst="rect">
            <a:avLst/>
          </a:prstGeom>
        </p:spPr>
      </p:pic>
      <p:sp>
        <p:nvSpPr>
          <p:cNvPr id="7" name="TextBox 6">
            <a:extLst>
              <a:ext uri="{FF2B5EF4-FFF2-40B4-BE49-F238E27FC236}">
                <a16:creationId xmlns:a16="http://schemas.microsoft.com/office/drawing/2014/main" id="{FB213B10-EF20-EE7C-2036-A1CF4CB3E616}"/>
              </a:ext>
            </a:extLst>
          </p:cNvPr>
          <p:cNvSpPr txBox="1"/>
          <p:nvPr/>
        </p:nvSpPr>
        <p:spPr>
          <a:xfrm>
            <a:off x="145232" y="1052736"/>
            <a:ext cx="2823209" cy="2092881"/>
          </a:xfrm>
          <a:prstGeom prst="rect">
            <a:avLst/>
          </a:prstGeom>
          <a:noFill/>
        </p:spPr>
        <p:txBody>
          <a:bodyPr wrap="none" rtlCol="0">
            <a:spAutoFit/>
          </a:bodyPr>
          <a:lstStyle/>
          <a:p>
            <a:pPr marL="171450" indent="-171450">
              <a:buFont typeface="Arial" panose="020B0604020202020204" pitchFamily="34" charset="0"/>
              <a:buChar char="•"/>
            </a:pPr>
            <a:r>
              <a:rPr lang="en-US" sz="1600" b="1" dirty="0">
                <a:solidFill>
                  <a:srgbClr val="C00000"/>
                </a:solidFill>
              </a:rPr>
              <a:t>Aluminum Construction</a:t>
            </a:r>
          </a:p>
          <a:p>
            <a:pPr marL="171450" indent="-171450">
              <a:buFont typeface="Arial" panose="020B0604020202020204" pitchFamily="34" charset="0"/>
              <a:buChar char="•"/>
            </a:pPr>
            <a:r>
              <a:rPr lang="en-US" sz="1600" b="1" dirty="0">
                <a:solidFill>
                  <a:srgbClr val="C00000"/>
                </a:solidFill>
              </a:rPr>
              <a:t>Rollover Stability System</a:t>
            </a:r>
          </a:p>
          <a:p>
            <a:pPr marL="171450" indent="-171450">
              <a:buFont typeface="Arial" panose="020B0604020202020204" pitchFamily="34" charset="0"/>
              <a:buChar char="•"/>
            </a:pPr>
            <a:r>
              <a:rPr lang="en-US" sz="1600" b="1" dirty="0">
                <a:solidFill>
                  <a:srgbClr val="C00000"/>
                </a:solidFill>
              </a:rPr>
              <a:t>Electronic Brakes (EBS)</a:t>
            </a:r>
          </a:p>
          <a:p>
            <a:pPr marL="171450" indent="-171450">
              <a:buFont typeface="Arial" panose="020B0604020202020204" pitchFamily="34" charset="0"/>
              <a:buChar char="•"/>
            </a:pPr>
            <a:r>
              <a:rPr lang="en-US" sz="1600" b="1" dirty="0">
                <a:solidFill>
                  <a:srgbClr val="C00000"/>
                </a:solidFill>
              </a:rPr>
              <a:t>Air Suspension</a:t>
            </a:r>
          </a:p>
          <a:p>
            <a:pPr marL="171450" indent="-171450">
              <a:buFont typeface="Arial" panose="020B0604020202020204" pitchFamily="34" charset="0"/>
              <a:buChar char="•"/>
            </a:pPr>
            <a:r>
              <a:rPr lang="en-US" sz="1600" b="1" dirty="0">
                <a:solidFill>
                  <a:srgbClr val="C00000"/>
                </a:solidFill>
              </a:rPr>
              <a:t>Lifting Axle</a:t>
            </a:r>
          </a:p>
          <a:p>
            <a:pPr marL="171450" indent="-171450">
              <a:buFont typeface="Arial" panose="020B0604020202020204" pitchFamily="34" charset="0"/>
              <a:buChar char="•"/>
            </a:pPr>
            <a:r>
              <a:rPr lang="en-US" sz="1600" b="1" dirty="0">
                <a:solidFill>
                  <a:srgbClr val="C00000"/>
                </a:solidFill>
              </a:rPr>
              <a:t>Aluminum Wheels</a:t>
            </a:r>
          </a:p>
          <a:p>
            <a:pPr marL="171450" indent="-171450">
              <a:buFont typeface="Arial" panose="020B0604020202020204" pitchFamily="34" charset="0"/>
              <a:buChar char="•"/>
            </a:pPr>
            <a:r>
              <a:rPr lang="en-US" sz="1600" b="1" dirty="0">
                <a:solidFill>
                  <a:srgbClr val="C00000"/>
                </a:solidFill>
              </a:rPr>
              <a:t>Tubeless </a:t>
            </a:r>
            <a:r>
              <a:rPr lang="en-US" sz="1600" b="1" dirty="0" err="1">
                <a:solidFill>
                  <a:srgbClr val="C00000"/>
                </a:solidFill>
              </a:rPr>
              <a:t>Tyres</a:t>
            </a:r>
            <a:endParaRPr lang="en-US" sz="1600" b="1" dirty="0">
              <a:solidFill>
                <a:srgbClr val="C00000"/>
              </a:solidFill>
            </a:endParaRPr>
          </a:p>
          <a:p>
            <a:endParaRPr lang="en-US" dirty="0"/>
          </a:p>
        </p:txBody>
      </p:sp>
    </p:spTree>
    <p:extLst>
      <p:ext uri="{BB962C8B-B14F-4D97-AF65-F5344CB8AC3E}">
        <p14:creationId xmlns:p14="http://schemas.microsoft.com/office/powerpoint/2010/main" val="2209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 y="188640"/>
            <a:ext cx="9464040" cy="639762"/>
          </a:xfrm>
        </p:spPr>
        <p:txBody>
          <a:bodyPr/>
          <a:lstStyle/>
          <a:p>
            <a:r>
              <a:rPr lang="en-CA" dirty="0"/>
              <a:t>Semi-Trailer Industry </a:t>
            </a:r>
            <a:r>
              <a:rPr lang="mr-IN" dirty="0"/>
              <a:t>–</a:t>
            </a:r>
            <a:r>
              <a:rPr lang="en-CA" dirty="0"/>
              <a:t> Recommendations</a:t>
            </a:r>
          </a:p>
        </p:txBody>
      </p:sp>
      <p:sp>
        <p:nvSpPr>
          <p:cNvPr id="3" name="Text Placeholder 2"/>
          <p:cNvSpPr>
            <a:spLocks noGrp="1"/>
          </p:cNvSpPr>
          <p:nvPr>
            <p:ph type="body" sz="quarter" idx="13"/>
          </p:nvPr>
        </p:nvSpPr>
        <p:spPr>
          <a:xfrm>
            <a:off x="145233" y="1071546"/>
            <a:ext cx="10153128" cy="5257800"/>
          </a:xfrm>
        </p:spPr>
        <p:txBody>
          <a:bodyPr/>
          <a:lstStyle/>
          <a:p>
            <a:r>
              <a:rPr lang="en-US" sz="1600" dirty="0"/>
              <a:t>a. </a:t>
            </a:r>
            <a:r>
              <a:rPr lang="en-US" sz="1600" b="1" dirty="0"/>
              <a:t>EDB Classification should incentivize semi-trailer builders to build international standard semi-trailers. </a:t>
            </a:r>
          </a:p>
          <a:p>
            <a:r>
              <a:rPr lang="en-US" sz="1600" dirty="0"/>
              <a:t> </a:t>
            </a:r>
            <a:r>
              <a:rPr lang="en-US" sz="1600" i="1" dirty="0"/>
              <a:t>Solution: Categorize Semi-Trailer builders</a:t>
            </a:r>
            <a:r>
              <a:rPr lang="en-US" sz="1600" dirty="0"/>
              <a:t>. </a:t>
            </a:r>
          </a:p>
          <a:p>
            <a:r>
              <a:rPr lang="en-US" sz="1600" dirty="0"/>
              <a:t>		A- Category:  Large (turnover of  </a:t>
            </a:r>
            <a:r>
              <a:rPr lang="en-US" sz="1600" dirty="0" err="1"/>
              <a:t>Rs</a:t>
            </a:r>
            <a:r>
              <a:rPr lang="en-US" sz="1600" dirty="0"/>
              <a:t>. 1 b+ purpose specific plant and machinery)</a:t>
            </a:r>
          </a:p>
          <a:p>
            <a:r>
              <a:rPr lang="en-US" sz="1600" dirty="0"/>
              <a:t>		These builders be allowed concessionary import of CKD kits to promote reefer, alloys, curtain siders 	and other special vehicles for enhancing export potential of road transport the industry.</a:t>
            </a:r>
          </a:p>
          <a:p>
            <a:endParaRPr lang="en-US" sz="1600" dirty="0"/>
          </a:p>
          <a:p>
            <a:r>
              <a:rPr lang="en-US" sz="1600" dirty="0"/>
              <a:t>		B- Category:  Small &amp; Medium (turnover 100 m+, some covered sheds and machinery)</a:t>
            </a:r>
          </a:p>
          <a:p>
            <a:r>
              <a:rPr lang="en-US" sz="1600" dirty="0"/>
              <a:t>		These builders should be asked to promote standards and ensure all semi-trailers have unique 	chassis nos. It should be clear that EDB quotas are for their own production only.</a:t>
            </a:r>
          </a:p>
          <a:p>
            <a:r>
              <a:rPr lang="en-US" sz="1600" dirty="0"/>
              <a:t> </a:t>
            </a:r>
          </a:p>
          <a:p>
            <a:r>
              <a:rPr lang="en-US" sz="1600" dirty="0"/>
              <a:t>b. </a:t>
            </a:r>
            <a:r>
              <a:rPr lang="en-US" sz="1600" b="1" dirty="0"/>
              <a:t>Fleet operators do not have easy access to semi-trailer finance due to lack of unique reg, no. of semi-trailers</a:t>
            </a:r>
          </a:p>
          <a:p>
            <a:r>
              <a:rPr lang="en-US" sz="1600" dirty="0"/>
              <a:t> </a:t>
            </a:r>
            <a:r>
              <a:rPr lang="en-US" sz="1600" i="1" dirty="0"/>
              <a:t>Solution: Implement Semi-Trailer Registration System if built by licensed trailer builder.  Also encourage 	financing of semi-trailers.</a:t>
            </a:r>
          </a:p>
          <a:p>
            <a:endParaRPr lang="en-US" sz="1600" i="1" dirty="0"/>
          </a:p>
          <a:p>
            <a:pPr>
              <a:buFont typeface="+mj-lt"/>
              <a:buAutoNum type="alphaLcPeriod" startAt="3"/>
            </a:pPr>
            <a:r>
              <a:rPr lang="en-US" sz="1600" b="1" dirty="0"/>
              <a:t>Additional Customs Duty on Components Reduced from 7% to 2% for Heavy Vehicles but not Semi-Trailers</a:t>
            </a:r>
          </a:p>
          <a:p>
            <a:pPr marL="0" indent="0"/>
            <a:r>
              <a:rPr lang="en-US" sz="1600" i="1" dirty="0"/>
              <a:t>Solution: FBR to be asked to harmonize the reduction by either abolishing or reducing ACD to 2%  </a:t>
            </a:r>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13</a:t>
            </a:fld>
            <a:endParaRPr lang="en-SG"/>
          </a:p>
        </p:txBody>
      </p:sp>
    </p:spTree>
    <p:extLst>
      <p:ext uri="{BB962C8B-B14F-4D97-AF65-F5344CB8AC3E}">
        <p14:creationId xmlns:p14="http://schemas.microsoft.com/office/powerpoint/2010/main" val="198204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 y="188640"/>
            <a:ext cx="9464040" cy="639762"/>
          </a:xfrm>
        </p:spPr>
        <p:txBody>
          <a:bodyPr/>
          <a:lstStyle/>
          <a:p>
            <a:r>
              <a:rPr lang="en-CA" dirty="0"/>
              <a:t>Semi-Trailer Industry </a:t>
            </a:r>
            <a:r>
              <a:rPr lang="mr-IN" dirty="0"/>
              <a:t>–</a:t>
            </a:r>
            <a:r>
              <a:rPr lang="en-CA" dirty="0"/>
              <a:t> Classification and Dimensions</a:t>
            </a:r>
          </a:p>
        </p:txBody>
      </p:sp>
      <p:sp>
        <p:nvSpPr>
          <p:cNvPr id="3" name="Text Placeholder 2"/>
          <p:cNvSpPr>
            <a:spLocks noGrp="1"/>
          </p:cNvSpPr>
          <p:nvPr>
            <p:ph type="body" sz="quarter" idx="13"/>
          </p:nvPr>
        </p:nvSpPr>
        <p:spPr>
          <a:xfrm>
            <a:off x="0" y="828402"/>
            <a:ext cx="10153128" cy="5257800"/>
          </a:xfrm>
        </p:spPr>
        <p:txBody>
          <a:bodyPr/>
          <a:lstStyle/>
          <a:p>
            <a:pPr>
              <a:buAutoNum type="alphaLcPeriod"/>
            </a:pPr>
            <a:r>
              <a:rPr lang="en-US" sz="1600" dirty="0"/>
              <a:t>Specialized transport like Tippers for Coal movement require wider base for stability against rollovers.</a:t>
            </a:r>
          </a:p>
          <a:p>
            <a:pPr marL="0" indent="0"/>
            <a:r>
              <a:rPr lang="en-US" sz="1600" dirty="0"/>
              <a:t>	Globally tipper trailer width is  3000 mm</a:t>
            </a:r>
          </a:p>
          <a:p>
            <a:pPr marL="0" indent="0"/>
            <a:r>
              <a:rPr lang="en-US" sz="1600" dirty="0"/>
              <a:t>	Pakistan tipper trailer width is 2550 mm</a:t>
            </a:r>
          </a:p>
          <a:p>
            <a:pPr marL="0" indent="0"/>
            <a:r>
              <a:rPr lang="en-US" sz="1600" dirty="0"/>
              <a:t>With Thar Coal movement having taken off, we request that tipper trailers be allowed with 3000 mm OAW as  “Articulated Wide Bed” Category GVx5/6w under S.R.O. 308(I)/2018 “Dimensional Rules of Goods Transport Vehicles”</a:t>
            </a:r>
          </a:p>
          <a:p>
            <a:pPr marL="0" indent="0"/>
            <a:endParaRPr lang="en-US" sz="1600" dirty="0"/>
          </a:p>
          <a:p>
            <a:pPr marL="0" indent="0"/>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i="1" dirty="0"/>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14</a:t>
            </a:fld>
            <a:endParaRPr lang="en-SG"/>
          </a:p>
        </p:txBody>
      </p:sp>
      <p:pic>
        <p:nvPicPr>
          <p:cNvPr id="5" name="Picture 4">
            <a:extLst>
              <a:ext uri="{FF2B5EF4-FFF2-40B4-BE49-F238E27FC236}">
                <a16:creationId xmlns:a16="http://schemas.microsoft.com/office/drawing/2014/main" id="{A9D6970E-65C6-F27A-F6BE-0BB9A101EFD3}"/>
              </a:ext>
            </a:extLst>
          </p:cNvPr>
          <p:cNvPicPr>
            <a:picLocks noChangeAspect="1"/>
          </p:cNvPicPr>
          <p:nvPr/>
        </p:nvPicPr>
        <p:blipFill rotWithShape="1">
          <a:blip r:embed="rId2">
            <a:extLst>
              <a:ext uri="{28A0092B-C50C-407E-A947-70E740481C1C}">
                <a14:useLocalDpi xmlns:a14="http://schemas.microsoft.com/office/drawing/2010/main" val="0"/>
              </a:ext>
            </a:extLst>
          </a:blip>
          <a:srcRect l="8068" t="5224" r="10457" b="16797"/>
          <a:stretch/>
        </p:blipFill>
        <p:spPr>
          <a:xfrm>
            <a:off x="217240" y="2581803"/>
            <a:ext cx="5616624" cy="3803279"/>
          </a:xfrm>
          <a:prstGeom prst="rect">
            <a:avLst/>
          </a:prstGeom>
        </p:spPr>
      </p:pic>
      <p:pic>
        <p:nvPicPr>
          <p:cNvPr id="6" name="Picture 5">
            <a:extLst>
              <a:ext uri="{FF2B5EF4-FFF2-40B4-BE49-F238E27FC236}">
                <a16:creationId xmlns:a16="http://schemas.microsoft.com/office/drawing/2014/main" id="{BF33DC62-907C-4C6D-DECC-176C0503641E}"/>
              </a:ext>
            </a:extLst>
          </p:cNvPr>
          <p:cNvPicPr>
            <a:picLocks noChangeAspect="1"/>
          </p:cNvPicPr>
          <p:nvPr/>
        </p:nvPicPr>
        <p:blipFill rotWithShape="1">
          <a:blip r:embed="rId3"/>
          <a:srcRect l="23179" t="5445" r="18682" b="8447"/>
          <a:stretch/>
        </p:blipFill>
        <p:spPr>
          <a:xfrm>
            <a:off x="6051104" y="2581803"/>
            <a:ext cx="3917609" cy="3263786"/>
          </a:xfrm>
          <a:prstGeom prst="rect">
            <a:avLst/>
          </a:prstGeom>
        </p:spPr>
      </p:pic>
    </p:spTree>
    <p:extLst>
      <p:ext uri="{BB962C8B-B14F-4D97-AF65-F5344CB8AC3E}">
        <p14:creationId xmlns:p14="http://schemas.microsoft.com/office/powerpoint/2010/main" val="334734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4D5D-23DA-D10C-AA86-79E1B8612563}"/>
              </a:ext>
            </a:extLst>
          </p:cNvPr>
          <p:cNvSpPr>
            <a:spLocks noGrp="1"/>
          </p:cNvSpPr>
          <p:nvPr>
            <p:ph type="title"/>
          </p:nvPr>
        </p:nvSpPr>
        <p:spPr/>
        <p:txBody>
          <a:bodyPr/>
          <a:lstStyle/>
          <a:p>
            <a:r>
              <a:rPr lang="en-CA" dirty="0"/>
              <a:t>Semi-Trailer Industry </a:t>
            </a:r>
            <a:r>
              <a:rPr lang="mr-IN" dirty="0"/>
              <a:t>–</a:t>
            </a:r>
            <a:r>
              <a:rPr lang="en-CA" dirty="0"/>
              <a:t> Classification and Dimensions </a:t>
            </a:r>
            <a:endParaRPr lang="en-US" dirty="0"/>
          </a:p>
        </p:txBody>
      </p:sp>
      <p:sp>
        <p:nvSpPr>
          <p:cNvPr id="3" name="Text Placeholder 2">
            <a:extLst>
              <a:ext uri="{FF2B5EF4-FFF2-40B4-BE49-F238E27FC236}">
                <a16:creationId xmlns:a16="http://schemas.microsoft.com/office/drawing/2014/main" id="{8607536D-C5A8-7518-A106-5748C2D58A89}"/>
              </a:ext>
            </a:extLst>
          </p:cNvPr>
          <p:cNvSpPr>
            <a:spLocks noGrp="1"/>
          </p:cNvSpPr>
          <p:nvPr>
            <p:ph type="body" sz="quarter" idx="13"/>
          </p:nvPr>
        </p:nvSpPr>
        <p:spPr>
          <a:xfrm>
            <a:off x="525780" y="990600"/>
            <a:ext cx="9464040" cy="1934344"/>
          </a:xfrm>
        </p:spPr>
        <p:txBody>
          <a:bodyPr/>
          <a:lstStyle/>
          <a:p>
            <a:endParaRPr lang="en-US" sz="1800" dirty="0"/>
          </a:p>
          <a:p>
            <a:r>
              <a:rPr lang="en-US" sz="1800" dirty="0"/>
              <a:t>b. Road Trains and draw bar trailers are not included in the “Dimensional Rules of Goods Transport Vehicles.”</a:t>
            </a:r>
          </a:p>
          <a:p>
            <a:r>
              <a:rPr lang="en-US" sz="1800" i="1" dirty="0"/>
              <a:t>Solution: A study to be conducted with stakeholder input to assess under what conditions road trains and draw bar trailers and can be operated especially with regional connectivity agreements.</a:t>
            </a:r>
          </a:p>
          <a:p>
            <a:endParaRPr lang="en-US" sz="1800" i="1" dirty="0"/>
          </a:p>
          <a:p>
            <a:endParaRPr lang="en-US" dirty="0"/>
          </a:p>
        </p:txBody>
      </p:sp>
      <p:sp>
        <p:nvSpPr>
          <p:cNvPr id="4" name="Slide Number Placeholder 3">
            <a:extLst>
              <a:ext uri="{FF2B5EF4-FFF2-40B4-BE49-F238E27FC236}">
                <a16:creationId xmlns:a16="http://schemas.microsoft.com/office/drawing/2014/main" id="{A4AAED3D-ADC6-D5B1-990C-08F9A33B5CA5}"/>
              </a:ext>
            </a:extLst>
          </p:cNvPr>
          <p:cNvSpPr>
            <a:spLocks noGrp="1"/>
          </p:cNvSpPr>
          <p:nvPr>
            <p:ph type="sldNum" sz="quarter" idx="16"/>
          </p:nvPr>
        </p:nvSpPr>
        <p:spPr/>
        <p:txBody>
          <a:bodyPr/>
          <a:lstStyle/>
          <a:p>
            <a:pPr>
              <a:defRPr/>
            </a:pPr>
            <a:r>
              <a:rPr lang="en-SG"/>
              <a:t> </a:t>
            </a:r>
            <a:fld id="{09B72945-409B-4DB8-BFC9-2BF708B6C637}" type="slidenum">
              <a:rPr lang="en-SG" smtClean="0"/>
              <a:pPr>
                <a:defRPr/>
              </a:pPr>
              <a:t>15</a:t>
            </a:fld>
            <a:endParaRPr lang="en-SG"/>
          </a:p>
        </p:txBody>
      </p:sp>
      <p:pic>
        <p:nvPicPr>
          <p:cNvPr id="2052" name="Picture 4" descr="CONTAINER DRAWBAR TRAILER | Pacton Trailers B.V.">
            <a:extLst>
              <a:ext uri="{FF2B5EF4-FFF2-40B4-BE49-F238E27FC236}">
                <a16:creationId xmlns:a16="http://schemas.microsoft.com/office/drawing/2014/main" id="{CFF78947-B038-ED80-BC04-A3FEC025F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063" y="4277998"/>
            <a:ext cx="2828757" cy="15894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old-e\Marketing\Presentation\asfc\Agility Road Rail Project R1 0017.jpg">
            <a:extLst>
              <a:ext uri="{FF2B5EF4-FFF2-40B4-BE49-F238E27FC236}">
                <a16:creationId xmlns:a16="http://schemas.microsoft.com/office/drawing/2014/main" id="{B4CA12F2-6A9F-D0B3-B480-86E1A258D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99" r="5624" b="35938"/>
          <a:stretch/>
        </p:blipFill>
        <p:spPr bwMode="auto">
          <a:xfrm>
            <a:off x="433264" y="3534433"/>
            <a:ext cx="6172180" cy="233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5569250-BAF7-BD99-FE70-0281B1092497}"/>
              </a:ext>
            </a:extLst>
          </p:cNvPr>
          <p:cNvSpPr txBox="1"/>
          <p:nvPr/>
        </p:nvSpPr>
        <p:spPr>
          <a:xfrm>
            <a:off x="1585392" y="5867400"/>
            <a:ext cx="2930161" cy="276999"/>
          </a:xfrm>
          <a:prstGeom prst="rect">
            <a:avLst/>
          </a:prstGeom>
          <a:noFill/>
        </p:spPr>
        <p:txBody>
          <a:bodyPr wrap="none" rtlCol="0">
            <a:spAutoFit/>
          </a:bodyPr>
          <a:lstStyle/>
          <a:p>
            <a:r>
              <a:rPr lang="en-US" sz="1200" dirty="0"/>
              <a:t>Road Train made by AUTOCOM in 2008</a:t>
            </a:r>
          </a:p>
        </p:txBody>
      </p:sp>
    </p:spTree>
    <p:extLst>
      <p:ext uri="{BB962C8B-B14F-4D97-AF65-F5344CB8AC3E}">
        <p14:creationId xmlns:p14="http://schemas.microsoft.com/office/powerpoint/2010/main" val="140573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33" y="151141"/>
            <a:ext cx="9844588" cy="639762"/>
          </a:xfrm>
        </p:spPr>
        <p:txBody>
          <a:bodyPr/>
          <a:lstStyle/>
          <a:p>
            <a:r>
              <a:rPr lang="en-US" altLang="en-US" sz="2800" dirty="0"/>
              <a:t>Trucking - Sector Recommendations</a:t>
            </a:r>
            <a:endParaRPr lang="en-US" sz="2800" dirty="0"/>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16</a:t>
            </a:fld>
            <a:endParaRPr lang="en-SG"/>
          </a:p>
        </p:txBody>
      </p:sp>
      <p:sp>
        <p:nvSpPr>
          <p:cNvPr id="7" name="TextBox 6">
            <a:extLst>
              <a:ext uri="{FF2B5EF4-FFF2-40B4-BE49-F238E27FC236}">
                <a16:creationId xmlns:a16="http://schemas.microsoft.com/office/drawing/2014/main" id="{F78DB060-669B-75F4-D7BB-F895F0E5E2DA}"/>
              </a:ext>
            </a:extLst>
          </p:cNvPr>
          <p:cNvSpPr txBox="1"/>
          <p:nvPr/>
        </p:nvSpPr>
        <p:spPr>
          <a:xfrm>
            <a:off x="937320" y="968165"/>
            <a:ext cx="8496944" cy="5386090"/>
          </a:xfrm>
          <a:prstGeom prst="rect">
            <a:avLst/>
          </a:prstGeom>
          <a:noFill/>
        </p:spPr>
        <p:txBody>
          <a:bodyPr wrap="square">
            <a:spAutoFit/>
          </a:bodyPr>
          <a:lstStyle/>
          <a:p>
            <a:pPr marL="0" indent="0">
              <a:spcBef>
                <a:spcPts val="2400"/>
              </a:spcBef>
              <a:defRPr/>
            </a:pPr>
            <a:r>
              <a:rPr lang="en-US" sz="1200" dirty="0">
                <a:latin typeface="Verdana" panose="020B0604030504040204" pitchFamily="34" charset="0"/>
                <a:ea typeface="Verdana" panose="020B0604030504040204" pitchFamily="34" charset="0"/>
                <a:cs typeface="Verdana" panose="020B0604030504040204" pitchFamily="34" charset="0"/>
              </a:rPr>
              <a:t>Semi-Trailers should be registered as a vehicle (as is common practice in other countries) to allow for traceability, liability, generating greater revenue for the </a:t>
            </a:r>
            <a:r>
              <a:rPr lang="en-US" sz="1200" dirty="0" err="1">
                <a:latin typeface="Verdana" panose="020B0604030504040204" pitchFamily="34" charset="0"/>
                <a:ea typeface="Verdana" panose="020B0604030504040204" pitchFamily="34" charset="0"/>
                <a:cs typeface="Verdana" panose="020B0604030504040204" pitchFamily="34" charset="0"/>
              </a:rPr>
              <a:t>GoP</a:t>
            </a:r>
            <a:r>
              <a:rPr lang="en-US" sz="1200" dirty="0">
                <a:latin typeface="Verdana" pitchFamily="34" charset="0"/>
                <a:ea typeface="Verdana" pitchFamily="34" charset="0"/>
                <a:cs typeface="Verdana" pitchFamily="34" charset="0"/>
              </a:rPr>
              <a:t> and the provincial governments. </a:t>
            </a:r>
          </a:p>
          <a:p>
            <a:pPr marL="274320" indent="-274320">
              <a:spcBef>
                <a:spcPts val="2400"/>
              </a:spcBef>
              <a:buFont typeface="Arial" charset="0"/>
              <a:buChar char="―"/>
              <a:defRPr/>
            </a:pPr>
            <a:endParaRPr lang="en-US" sz="1200" dirty="0">
              <a:latin typeface="Verdana" pitchFamily="34" charset="0"/>
              <a:ea typeface="Verdana" pitchFamily="34" charset="0"/>
              <a:cs typeface="Verdana" pitchFamily="34" charset="0"/>
            </a:endParaRPr>
          </a:p>
          <a:p>
            <a:pPr marL="274320" indent="-274320">
              <a:spcBef>
                <a:spcPts val="2400"/>
              </a:spcBef>
              <a:buFont typeface="Arial" charset="0"/>
              <a:buChar char="―"/>
              <a:defRPr/>
            </a:pPr>
            <a:endParaRPr lang="en-US" sz="1200" dirty="0">
              <a:latin typeface="Verdana" pitchFamily="34" charset="0"/>
              <a:ea typeface="Verdana" pitchFamily="34" charset="0"/>
              <a:cs typeface="Verdana" pitchFamily="34" charset="0"/>
            </a:endParaRPr>
          </a:p>
          <a:p>
            <a:pPr marL="274320" indent="-274320">
              <a:spcBef>
                <a:spcPts val="2400"/>
              </a:spcBef>
              <a:buFont typeface="Arial" charset="0"/>
              <a:buChar char="―"/>
              <a:defRPr/>
            </a:pPr>
            <a:r>
              <a:rPr lang="en-US" sz="1200" dirty="0">
                <a:latin typeface="Verdana" pitchFamily="34" charset="0"/>
                <a:ea typeface="Verdana" pitchFamily="34" charset="0"/>
                <a:cs typeface="Verdana" pitchFamily="34" charset="0"/>
              </a:rPr>
              <a:t>A federal Ministry of Transport should be established  integrating  all  supply chain functions including Air, Sea, Road Transportation, Ports and Shipping. </a:t>
            </a:r>
          </a:p>
          <a:p>
            <a:pPr marL="274320" indent="-274320">
              <a:spcBef>
                <a:spcPts val="2400"/>
              </a:spcBef>
              <a:buFont typeface="Arial" charset="0"/>
              <a:buChar char="―"/>
              <a:defRPr/>
            </a:pPr>
            <a:r>
              <a:rPr lang="en-US" sz="1200" dirty="0">
                <a:latin typeface="Verdana" pitchFamily="34" charset="0"/>
                <a:ea typeface="Verdana" pitchFamily="34" charset="0"/>
                <a:cs typeface="Verdana" pitchFamily="34" charset="0"/>
              </a:rPr>
              <a:t>Overloading to be rapidly phased out even if it requires subsidizing/incentivizing commodity producers (cement, steel, fertilizer and coal transport by road)</a:t>
            </a:r>
          </a:p>
          <a:p>
            <a:pPr marL="274320" indent="-274320" fontAlgn="auto">
              <a:spcBef>
                <a:spcPts val="2400"/>
              </a:spcBef>
              <a:spcAft>
                <a:spcPts val="0"/>
              </a:spcAft>
              <a:buFontTx/>
              <a:buChar char="―"/>
              <a:defRPr/>
            </a:pPr>
            <a:r>
              <a:rPr lang="en-US" sz="1200" dirty="0">
                <a:latin typeface="Verdana" pitchFamily="34" charset="0"/>
                <a:ea typeface="Verdana" pitchFamily="34" charset="0"/>
                <a:cs typeface="Verdana" pitchFamily="34" charset="0"/>
              </a:rPr>
              <a:t>A comprehensive Trucking Policy should be implemented</a:t>
            </a:r>
          </a:p>
          <a:p>
            <a:pPr marL="274320" indent="-274320" fontAlgn="auto">
              <a:spcBef>
                <a:spcPts val="2400"/>
              </a:spcBef>
              <a:spcAft>
                <a:spcPts val="0"/>
              </a:spcAft>
              <a:buFontTx/>
              <a:buChar char="―"/>
              <a:defRPr/>
            </a:pPr>
            <a:r>
              <a:rPr lang="en-US" sz="1200" dirty="0">
                <a:latin typeface="Verdana" pitchFamily="34" charset="0"/>
                <a:ea typeface="Verdana" pitchFamily="34" charset="0"/>
                <a:cs typeface="Verdana" pitchFamily="34" charset="0"/>
              </a:rPr>
              <a:t>Manpower to be trained to manage specialized tasks for transit trade </a:t>
            </a:r>
          </a:p>
          <a:p>
            <a:pPr marL="274320" indent="-274320" fontAlgn="auto">
              <a:spcBef>
                <a:spcPts val="2400"/>
              </a:spcBef>
              <a:spcAft>
                <a:spcPts val="0"/>
              </a:spcAft>
              <a:buFontTx/>
              <a:buChar char="―"/>
              <a:defRPr/>
            </a:pP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Federal financial sector authorities and banks to collectively develop and implement low-cost financing schemes e.g., truck owners can exchange their old vehicle for a down payment or reduced costs for the import of a new or semi-new (less than 5 years old) vehicle to replace scrapped vehicles</a:t>
            </a:r>
            <a:endParaRPr lang="en-US" sz="1200" dirty="0">
              <a:latin typeface="Verdana" pitchFamily="34" charset="0"/>
              <a:ea typeface="Verdana" pitchFamily="34" charset="0"/>
              <a:cs typeface="Verdana" pitchFamily="34" charset="0"/>
            </a:endParaRPr>
          </a:p>
          <a:p>
            <a:pPr>
              <a:buFont typeface="Arial" charset="0"/>
              <a:buChar char="―"/>
              <a:defRPr/>
            </a:pPr>
            <a:endParaRPr lang="en-US" sz="1200" dirty="0">
              <a:latin typeface="Verdana" pitchFamily="34" charset="0"/>
              <a:ea typeface="Verdana" pitchFamily="34" charset="0"/>
              <a:cs typeface="Verdana" pitchFamily="34" charset="0"/>
            </a:endParaRPr>
          </a:p>
          <a:p>
            <a:pPr>
              <a:buFont typeface="Arial" charset="0"/>
              <a:buChar char="―"/>
              <a:defRPr/>
            </a:pPr>
            <a:endParaRPr lang="en-US" sz="1200" dirty="0">
              <a:latin typeface="Verdana" pitchFamily="34" charset="0"/>
              <a:ea typeface="Verdana" pitchFamily="34" charset="0"/>
              <a:cs typeface="Verdana" pitchFamily="34" charset="0"/>
            </a:endParaRPr>
          </a:p>
          <a:p>
            <a:pPr>
              <a:buFontTx/>
              <a:buNone/>
              <a:defRPr/>
            </a:pPr>
            <a:endParaRPr lang="en-US" sz="1200" dirty="0">
              <a:latin typeface="Verdana" pitchFamily="34" charset="0"/>
              <a:ea typeface="Verdana" pitchFamily="34" charset="0"/>
              <a:cs typeface="Verdana" pitchFamily="34" charset="0"/>
            </a:endParaRPr>
          </a:p>
          <a:p>
            <a:pPr>
              <a:buFontTx/>
              <a:buNone/>
              <a:defRPr/>
            </a:pPr>
            <a:endParaRPr lang="en-US" sz="1200" dirty="0">
              <a:latin typeface="Verdana" pitchFamily="34" charset="0"/>
              <a:ea typeface="Verdana" pitchFamily="34" charset="0"/>
              <a:cs typeface="Verdana" pitchFamily="34" charset="0"/>
            </a:endParaRPr>
          </a:p>
        </p:txBody>
      </p:sp>
      <p:pic>
        <p:nvPicPr>
          <p:cNvPr id="11" name="Picture 10">
            <a:extLst>
              <a:ext uri="{FF2B5EF4-FFF2-40B4-BE49-F238E27FC236}">
                <a16:creationId xmlns:a16="http://schemas.microsoft.com/office/drawing/2014/main" id="{9B3EB843-5F45-9AC7-5209-159EB9974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595" y="1484784"/>
            <a:ext cx="2187295" cy="1077127"/>
          </a:xfrm>
          <a:prstGeom prst="rect">
            <a:avLst/>
          </a:prstGeom>
          <a:ln w="3175">
            <a:solidFill>
              <a:schemeClr val="tx1"/>
            </a:solidFill>
          </a:ln>
        </p:spPr>
      </p:pic>
    </p:spTree>
    <p:extLst>
      <p:ext uri="{BB962C8B-B14F-4D97-AF65-F5344CB8AC3E}">
        <p14:creationId xmlns:p14="http://schemas.microsoft.com/office/powerpoint/2010/main" val="127714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Large Transparent Band" descr="10.DarkRedGradient_V2_PhotoTransp.pn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73" r="1073"/>
          <a:stretch>
            <a:fillRect/>
          </a:stretch>
        </p:blipFill>
        <p:spPr>
          <a:xfrm>
            <a:off x="1" y="3276600"/>
            <a:ext cx="10515600" cy="1600200"/>
          </a:xfrm>
        </p:spPr>
      </p:pic>
      <p:sp>
        <p:nvSpPr>
          <p:cNvPr id="21510" name="Slide Number Placeholder 1"/>
          <p:cNvSpPr>
            <a:spLocks noGrp="1"/>
          </p:cNvSpPr>
          <p:nvPr>
            <p:ph type="sldNum" sz="quarter" idx="4294967295"/>
          </p:nvPr>
        </p:nvSpPr>
        <p:spPr bwMode="auto">
          <a:xfrm>
            <a:off x="7535863" y="6356350"/>
            <a:ext cx="297973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DFFDCE-4598-4375-BD18-E0F9C0B28103}" type="slidenum">
              <a:rPr lang="en-SG" smtClean="0">
                <a:solidFill>
                  <a:srgbClr val="B37015"/>
                </a:solidFill>
              </a:rPr>
              <a:pPr eaLnBrk="1" hangingPunct="1"/>
              <a:t>17</a:t>
            </a:fld>
            <a:endParaRPr lang="en-SG">
              <a:solidFill>
                <a:srgbClr val="B37015"/>
              </a:solidFill>
            </a:endParaRPr>
          </a:p>
        </p:txBody>
      </p:sp>
      <p:sp>
        <p:nvSpPr>
          <p:cNvPr id="5" name="TextBox 4"/>
          <p:cNvSpPr txBox="1"/>
          <p:nvPr/>
        </p:nvSpPr>
        <p:spPr>
          <a:xfrm>
            <a:off x="1216" y="2487960"/>
            <a:ext cx="10515600" cy="2376264"/>
          </a:xfrm>
          <a:prstGeom prst="rect">
            <a:avLst/>
          </a:prstGeom>
          <a:gradFill flip="none" rotWithShape="1">
            <a:gsLst>
              <a:gs pos="5000">
                <a:srgbClr val="FC3C28">
                  <a:lumMod val="85000"/>
                </a:srgbClr>
              </a:gs>
              <a:gs pos="100000">
                <a:srgbClr val="000000"/>
              </a:gs>
            </a:gsLst>
            <a:lin ang="0" scaled="0"/>
            <a:tileRect/>
          </a:gradFill>
        </p:spPr>
        <p:txBody>
          <a:bodyPr wrap="square" rtlCol="0">
            <a:spAutoFit/>
          </a:bodyPr>
          <a:lstStyle/>
          <a:p>
            <a:endParaRPr lang="en-US" dirty="0"/>
          </a:p>
        </p:txBody>
      </p:sp>
      <p:sp>
        <p:nvSpPr>
          <p:cNvPr id="6" name="TextBox 5"/>
          <p:cNvSpPr txBox="1"/>
          <p:nvPr/>
        </p:nvSpPr>
        <p:spPr>
          <a:xfrm>
            <a:off x="1" y="23912"/>
            <a:ext cx="10515600" cy="91440"/>
          </a:xfrm>
          <a:prstGeom prst="rect">
            <a:avLst/>
          </a:prstGeom>
          <a:gradFill>
            <a:gsLst>
              <a:gs pos="5000">
                <a:srgbClr val="FC3C28">
                  <a:lumMod val="85000"/>
                </a:srgbClr>
              </a:gs>
              <a:gs pos="100000">
                <a:srgbClr val="000000"/>
              </a:gs>
            </a:gsLst>
            <a:lin ang="0" scaled="0"/>
          </a:gradFill>
        </p:spPr>
        <p:txBody>
          <a:bodyPr wrap="square" rtlCol="0">
            <a:spAutoFit/>
          </a:bodyPr>
          <a:lstStyle/>
          <a:p>
            <a:endParaRPr lang="en-US" dirty="0"/>
          </a:p>
        </p:txBody>
      </p:sp>
      <p:sp>
        <p:nvSpPr>
          <p:cNvPr id="7" name="TextBox 6"/>
          <p:cNvSpPr txBox="1"/>
          <p:nvPr/>
        </p:nvSpPr>
        <p:spPr>
          <a:xfrm>
            <a:off x="-1215" y="115352"/>
            <a:ext cx="10515600" cy="9144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9" name="TextBox 8"/>
          <p:cNvSpPr txBox="1"/>
          <p:nvPr/>
        </p:nvSpPr>
        <p:spPr>
          <a:xfrm rot="10800000">
            <a:off x="9238" y="6675120"/>
            <a:ext cx="10515600" cy="182880"/>
          </a:xfrm>
          <a:prstGeom prst="rect">
            <a:avLst/>
          </a:prstGeom>
          <a:gradFill flip="none" rotWithShape="1">
            <a:gsLst>
              <a:gs pos="5000">
                <a:srgbClr val="FF0000"/>
              </a:gs>
              <a:gs pos="100000">
                <a:schemeClr val="bg1"/>
              </a:gs>
            </a:gsLst>
            <a:lin ang="0" scaled="0"/>
            <a:tileRect/>
          </a:gradFill>
        </p:spPr>
        <p:txBody>
          <a:bodyPr wrap="square" rtlCol="0">
            <a:spAutoFit/>
          </a:bodyPr>
          <a:lstStyle/>
          <a:p>
            <a:endParaRPr lang="en-US" dirty="0"/>
          </a:p>
        </p:txBody>
      </p:sp>
      <p:sp>
        <p:nvSpPr>
          <p:cNvPr id="8" name="Chapter Arial 26 White"/>
          <p:cNvSpPr>
            <a:spLocks noGrp="1"/>
          </p:cNvSpPr>
          <p:nvPr>
            <p:ph type="title"/>
          </p:nvPr>
        </p:nvSpPr>
        <p:spPr>
          <a:xfrm>
            <a:off x="217240" y="3409392"/>
            <a:ext cx="9726930" cy="533400"/>
          </a:xfrm>
        </p:spPr>
        <p:txBody>
          <a:bodyPr rtlCol="0">
            <a:noAutofit/>
          </a:bodyPr>
          <a:lstStyle/>
          <a:p>
            <a:pPr eaLnBrk="1" fontAlgn="auto" hangingPunct="1">
              <a:spcBef>
                <a:spcPts val="0"/>
              </a:spcBef>
              <a:spcAft>
                <a:spcPts val="0"/>
              </a:spcAft>
              <a:defRPr/>
            </a:pPr>
            <a:r>
              <a:rPr lang="en-US" sz="3200" b="1" dirty="0"/>
              <a:t>Thank You</a:t>
            </a:r>
          </a:p>
        </p:txBody>
      </p:sp>
    </p:spTree>
    <p:extLst>
      <p:ext uri="{BB962C8B-B14F-4D97-AF65-F5344CB8AC3E}">
        <p14:creationId xmlns:p14="http://schemas.microsoft.com/office/powerpoint/2010/main" val="315962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8" y="381748"/>
            <a:ext cx="9464040" cy="639762"/>
          </a:xfrm>
        </p:spPr>
        <p:txBody>
          <a:bodyPr/>
          <a:lstStyle/>
          <a:p>
            <a:r>
              <a:rPr lang="en-US" sz="2800" dirty="0"/>
              <a:t>Trucking Industry – Reality</a:t>
            </a:r>
          </a:p>
        </p:txBody>
      </p:sp>
      <p:sp>
        <p:nvSpPr>
          <p:cNvPr id="3" name="Text Placeholder 2"/>
          <p:cNvSpPr>
            <a:spLocks noGrp="1"/>
          </p:cNvSpPr>
          <p:nvPr>
            <p:ph type="body" sz="quarter" idx="13"/>
          </p:nvPr>
        </p:nvSpPr>
        <p:spPr>
          <a:xfrm>
            <a:off x="289248" y="1021510"/>
            <a:ext cx="9937104" cy="3127571"/>
          </a:xfrm>
        </p:spPr>
        <p:txBody>
          <a:bodyPr/>
          <a:lstStyle/>
          <a:p>
            <a:pPr algn="just">
              <a:buFont typeface="Arial" panose="020B0604020202020204" pitchFamily="34" charset="0"/>
              <a:buChar char="•"/>
            </a:pPr>
            <a:endParaRPr lang="en-US" sz="1500" dirty="0"/>
          </a:p>
          <a:p>
            <a:pPr algn="just">
              <a:buFont typeface="Arial" panose="020B0604020202020204" pitchFamily="34" charset="0"/>
              <a:buChar char="•"/>
            </a:pPr>
            <a:r>
              <a:rPr lang="en-US" sz="1600" dirty="0">
                <a:cs typeface="Arial" panose="020B0604020202020204" pitchFamily="34" charset="0"/>
              </a:rPr>
              <a:t>Trucking in Pakistan is characterized by </a:t>
            </a:r>
            <a:r>
              <a:rPr lang="en-US" sz="1600" b="1" dirty="0">
                <a:cs typeface="Arial" panose="020B0604020202020204" pitchFamily="34" charset="0"/>
              </a:rPr>
              <a:t>lo</a:t>
            </a:r>
            <a:r>
              <a:rPr lang="en-US" sz="1600" b="1" dirty="0">
                <a:solidFill>
                  <a:schemeClr val="bg2">
                    <a:lumMod val="25000"/>
                  </a:schemeClr>
                </a:solidFill>
                <a:ea typeface="ＭＳ Ｐゴシック" charset="0"/>
                <a:cs typeface="Arial" panose="020B0604020202020204" pitchFamily="34" charset="0"/>
              </a:rPr>
              <a:t>w service quality, low margins, low value, low safety</a:t>
            </a:r>
          </a:p>
          <a:p>
            <a:pPr algn="just">
              <a:buFont typeface="Arial" panose="020B0604020202020204" pitchFamily="34" charset="0"/>
              <a:buChar char="•"/>
            </a:pPr>
            <a:endParaRPr lang="en-US" sz="1600" b="1" dirty="0"/>
          </a:p>
          <a:p>
            <a:pPr algn="just">
              <a:buFont typeface="Arial" panose="020B0604020202020204" pitchFamily="34" charset="0"/>
              <a:buChar char="•"/>
            </a:pPr>
            <a:r>
              <a:rPr lang="en-US" sz="1600" dirty="0"/>
              <a:t>According to the Logistics Performance Index of the World Bank, Pakistan’s performance on most logistics indicators, including the quality of trade and transport infrastructure, is worse than that of other Asian countries. We rank at 122/155 and are slipping (see graph).</a:t>
            </a:r>
          </a:p>
          <a:p>
            <a:pPr algn="just">
              <a:buFont typeface="Arial" panose="020B0604020202020204" pitchFamily="34" charset="0"/>
              <a:buChar char="•"/>
            </a:pPr>
            <a:endParaRPr lang="en-US" sz="1600" dirty="0"/>
          </a:p>
          <a:p>
            <a:pPr algn="just">
              <a:buFont typeface="Arial" panose="020B0604020202020204" pitchFamily="34" charset="0"/>
              <a:buChar char="•"/>
            </a:pPr>
            <a:r>
              <a:rPr lang="en-US" sz="1600" dirty="0"/>
              <a:t>Freight sector inefficiencies are costing the national economy about Rs150 billion annually according to a report by the World Bank.</a:t>
            </a:r>
          </a:p>
          <a:p>
            <a:pPr marL="0" indent="0" algn="just"/>
            <a:endParaRPr lang="en-US" sz="1600" dirty="0"/>
          </a:p>
          <a:p>
            <a:pPr algn="just">
              <a:buFont typeface="Arial" panose="020B0604020202020204" pitchFamily="34" charset="0"/>
              <a:buChar char="•"/>
            </a:pPr>
            <a:r>
              <a:rPr lang="en-US" sz="1600" dirty="0"/>
              <a:t>The trucking sector is worth USD 30 billion annually. It carries 96 per cent of the total freight traffic. However, it is highly fragmented and suffers from a poor image problem.</a:t>
            </a:r>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2</a:t>
            </a:fld>
            <a:endParaRPr lang="en-SG"/>
          </a:p>
        </p:txBody>
      </p:sp>
      <p:pic>
        <p:nvPicPr>
          <p:cNvPr id="5" name="Picture 2" descr="D:\CIU Trucking Project\aaaaa2.jpg"/>
          <p:cNvPicPr>
            <a:picLocks noChangeAspect="1" noChangeArrowheads="1"/>
          </p:cNvPicPr>
          <p:nvPr/>
        </p:nvPicPr>
        <p:blipFill>
          <a:blip r:embed="rId3" cstate="print">
            <a:extLst>
              <a:ext uri="{28A0092B-C50C-407E-A947-70E740481C1C}">
                <a14:useLocalDpi xmlns:a14="http://schemas.microsoft.com/office/drawing/2010/main" val="0"/>
              </a:ext>
            </a:extLst>
          </a:blip>
          <a:srcRect b="2092"/>
          <a:stretch>
            <a:fillRect/>
          </a:stretch>
        </p:blipFill>
        <p:spPr bwMode="auto">
          <a:xfrm>
            <a:off x="6481936" y="4494200"/>
            <a:ext cx="3138073" cy="1650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C:\Users\work\Downloads\Modernization\Modernization\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01" y="4460455"/>
            <a:ext cx="3070035" cy="1584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DDCCDF9-51A9-5EA9-3237-A86BA48D74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486" y="4342647"/>
            <a:ext cx="3108282" cy="2227284"/>
          </a:xfrm>
          <a:prstGeom prst="rect">
            <a:avLst/>
          </a:prstGeom>
        </p:spPr>
      </p:pic>
    </p:spTree>
    <p:extLst>
      <p:ext uri="{BB962C8B-B14F-4D97-AF65-F5344CB8AC3E}">
        <p14:creationId xmlns:p14="http://schemas.microsoft.com/office/powerpoint/2010/main" val="281660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 y="196950"/>
            <a:ext cx="9464040" cy="639762"/>
          </a:xfrm>
        </p:spPr>
        <p:txBody>
          <a:bodyPr/>
          <a:lstStyle/>
          <a:p>
            <a:r>
              <a:rPr lang="en-CA" dirty="0"/>
              <a:t>Logistics / Trucking Industry - Challenges</a:t>
            </a:r>
          </a:p>
        </p:txBody>
      </p:sp>
      <p:sp>
        <p:nvSpPr>
          <p:cNvPr id="3" name="Text Placeholder 2"/>
          <p:cNvSpPr>
            <a:spLocks noGrp="1"/>
          </p:cNvSpPr>
          <p:nvPr>
            <p:ph type="body" sz="quarter" idx="13"/>
          </p:nvPr>
        </p:nvSpPr>
        <p:spPr>
          <a:xfrm>
            <a:off x="145232" y="908720"/>
            <a:ext cx="7066201" cy="5328592"/>
          </a:xfrm>
        </p:spPr>
        <p:txBody>
          <a:bodyPr/>
          <a:lstStyle/>
          <a:p>
            <a:pPr algn="just">
              <a:buFont typeface="Arial" pitchFamily="34" charset="0"/>
              <a:buChar char="•"/>
            </a:pPr>
            <a:endParaRPr lang="en-CA" sz="1600" dirty="0"/>
          </a:p>
          <a:p>
            <a:pPr algn="just">
              <a:buFont typeface="Arial" pitchFamily="34" charset="0"/>
              <a:buChar char="•"/>
            </a:pPr>
            <a:r>
              <a:rPr lang="en-GB" sz="1600" dirty="0"/>
              <a:t>Largely unregulated logistics / road freight sector and the lack of a trucking policy</a:t>
            </a:r>
          </a:p>
          <a:p>
            <a:pPr algn="just">
              <a:buFont typeface="Arial" pitchFamily="34" charset="0"/>
              <a:buChar char="•"/>
            </a:pPr>
            <a:endParaRPr lang="en-CA" sz="1600" dirty="0"/>
          </a:p>
          <a:p>
            <a:pPr algn="just">
              <a:buFont typeface="Arial" pitchFamily="34" charset="0"/>
              <a:buChar char="•"/>
            </a:pPr>
            <a:r>
              <a:rPr lang="en-CA" sz="1600" dirty="0"/>
              <a:t>Obsolete and outdated fleet composition</a:t>
            </a:r>
          </a:p>
          <a:p>
            <a:pPr algn="just">
              <a:buFont typeface="Arial" pitchFamily="34" charset="0"/>
              <a:buChar char="•"/>
            </a:pPr>
            <a:endParaRPr lang="en-CA" sz="1600" dirty="0"/>
          </a:p>
          <a:p>
            <a:pPr algn="just">
              <a:buFont typeface="Arial" pitchFamily="34" charset="0"/>
              <a:buChar char="•"/>
            </a:pPr>
            <a:r>
              <a:rPr lang="en-CA" sz="1600" dirty="0"/>
              <a:t>Absence of government implementation on axle loads</a:t>
            </a:r>
          </a:p>
          <a:p>
            <a:pPr marL="0" indent="0" algn="just"/>
            <a:endParaRPr lang="en-CA" sz="1600" dirty="0"/>
          </a:p>
          <a:p>
            <a:pPr algn="just">
              <a:buFont typeface="Arial" pitchFamily="34" charset="0"/>
              <a:buChar char="•"/>
            </a:pPr>
            <a:r>
              <a:rPr lang="en-CA" sz="1600" dirty="0"/>
              <a:t>Informal manufacturing and enhancement of capacity in after market</a:t>
            </a:r>
          </a:p>
          <a:p>
            <a:pPr algn="just">
              <a:buFont typeface="Arial" pitchFamily="34" charset="0"/>
              <a:buChar char="•"/>
            </a:pPr>
            <a:endParaRPr lang="en-CA" sz="1600" dirty="0"/>
          </a:p>
          <a:p>
            <a:pPr algn="just">
              <a:buFont typeface="Arial" pitchFamily="34" charset="0"/>
              <a:buChar char="•"/>
            </a:pPr>
            <a:r>
              <a:rPr lang="en-CA" sz="1600" dirty="0"/>
              <a:t>Lack of professional, licensed commercial vehicle drivers</a:t>
            </a:r>
          </a:p>
          <a:p>
            <a:pPr algn="just">
              <a:buFont typeface="Arial" pitchFamily="34" charset="0"/>
              <a:buChar char="•"/>
            </a:pPr>
            <a:endParaRPr lang="en-CA" sz="1600" dirty="0"/>
          </a:p>
          <a:p>
            <a:pPr algn="just">
              <a:buFont typeface="Arial" pitchFamily="34" charset="0"/>
              <a:buChar char="•"/>
            </a:pPr>
            <a:r>
              <a:rPr lang="en-GB" sz="1600" dirty="0"/>
              <a:t>A slum-like emergence of unlicensed workshops, service facilities and spare parts outlets</a:t>
            </a:r>
          </a:p>
          <a:p>
            <a:pPr algn="just">
              <a:buFont typeface="Arial" pitchFamily="34" charset="0"/>
              <a:buChar char="•"/>
            </a:pPr>
            <a:endParaRPr lang="en-CA" sz="1600" dirty="0"/>
          </a:p>
          <a:p>
            <a:pPr algn="just">
              <a:buFont typeface="Arial" pitchFamily="34" charset="0"/>
              <a:buChar char="•"/>
            </a:pPr>
            <a:r>
              <a:rPr lang="en-CA" sz="1600" dirty="0"/>
              <a:t>Roads deterioration due to high legal axle loads which are further overloaded by 100% at times</a:t>
            </a:r>
          </a:p>
          <a:p>
            <a:pPr algn="just">
              <a:buFont typeface="Arial" pitchFamily="34" charset="0"/>
              <a:buChar char="•"/>
            </a:pPr>
            <a:endParaRPr lang="en-CA" sz="1600" dirty="0"/>
          </a:p>
          <a:p>
            <a:pPr algn="just">
              <a:buFont typeface="Arial" pitchFamily="34" charset="0"/>
              <a:buChar char="•"/>
            </a:pPr>
            <a:r>
              <a:rPr lang="en-CA" sz="1600" dirty="0"/>
              <a:t>No registration of semi trailer as a vehicle hence lack of traceability</a:t>
            </a:r>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3</a:t>
            </a:fld>
            <a:endParaRPr lang="en-SG"/>
          </a:p>
        </p:txBody>
      </p:sp>
      <p:pic>
        <p:nvPicPr>
          <p:cNvPr id="7" name="Picture 2" descr="Pakistani_truck_by_ameerhamza"/>
          <p:cNvPicPr>
            <a:picLocks noChangeAspect="1" noChangeArrowheads="1"/>
          </p:cNvPicPr>
          <p:nvPr/>
        </p:nvPicPr>
        <p:blipFill>
          <a:blip r:embed="rId3">
            <a:extLst>
              <a:ext uri="{28A0092B-C50C-407E-A947-70E740481C1C}">
                <a14:useLocalDpi xmlns:a14="http://schemas.microsoft.com/office/drawing/2010/main" val="0"/>
              </a:ext>
            </a:extLst>
          </a:blip>
          <a:srcRect b="5392"/>
          <a:stretch>
            <a:fillRect/>
          </a:stretch>
        </p:blipFill>
        <p:spPr bwMode="auto">
          <a:xfrm>
            <a:off x="7211433" y="752966"/>
            <a:ext cx="3281688" cy="18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D:\CIU Trucking Project\28nddmn03-on-th_DE_1867837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1433" y="4611403"/>
            <a:ext cx="3281688" cy="1996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34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2E8EF-5901-F540-A7AC-A0E3A16C71B3}"/>
              </a:ext>
            </a:extLst>
          </p:cNvPr>
          <p:cNvSpPr txBox="1"/>
          <p:nvPr/>
        </p:nvSpPr>
        <p:spPr>
          <a:xfrm>
            <a:off x="540774" y="404664"/>
            <a:ext cx="5198859" cy="492443"/>
          </a:xfrm>
          <a:prstGeom prst="rect">
            <a:avLst/>
          </a:prstGeom>
          <a:noFill/>
        </p:spPr>
        <p:txBody>
          <a:bodyPr wrap="none" rtlCol="0">
            <a:spAutoFit/>
          </a:bodyPr>
          <a:lstStyle/>
          <a:p>
            <a:r>
              <a:rPr lang="x-none" sz="2600" dirty="0">
                <a:solidFill>
                  <a:srgbClr val="C00000"/>
                </a:solidFill>
              </a:rPr>
              <a:t>State of the </a:t>
            </a:r>
            <a:r>
              <a:rPr lang="en-US" sz="2600" dirty="0">
                <a:solidFill>
                  <a:srgbClr val="C00000"/>
                </a:solidFill>
              </a:rPr>
              <a:t>Road Freight </a:t>
            </a:r>
            <a:r>
              <a:rPr lang="x-none" sz="2600" dirty="0">
                <a:solidFill>
                  <a:srgbClr val="C00000"/>
                </a:solidFill>
              </a:rPr>
              <a:t>Industry</a:t>
            </a:r>
          </a:p>
        </p:txBody>
      </p:sp>
      <p:sp>
        <p:nvSpPr>
          <p:cNvPr id="6" name="TextBox 5">
            <a:extLst>
              <a:ext uri="{FF2B5EF4-FFF2-40B4-BE49-F238E27FC236}">
                <a16:creationId xmlns:a16="http://schemas.microsoft.com/office/drawing/2014/main" id="{C4A997BE-1C27-1C46-A613-54A733FD46C2}"/>
              </a:ext>
            </a:extLst>
          </p:cNvPr>
          <p:cNvSpPr txBox="1"/>
          <p:nvPr/>
        </p:nvSpPr>
        <p:spPr>
          <a:xfrm>
            <a:off x="540775" y="993057"/>
            <a:ext cx="4717025" cy="3856953"/>
          </a:xfrm>
          <a:prstGeom prst="rect">
            <a:avLst/>
          </a:prstGeom>
          <a:noFill/>
        </p:spPr>
        <p:txBody>
          <a:bodyPr wrap="square" rtlCol="0">
            <a:spAutoFit/>
          </a:bodyPr>
          <a:lstStyle/>
          <a:p>
            <a:pPr marL="285750" indent="-285750">
              <a:lnSpc>
                <a:spcPct val="110000"/>
              </a:lnSpc>
              <a:spcBef>
                <a:spcPct val="20000"/>
              </a:spcBef>
              <a:buFont typeface="Arial" charset="0"/>
              <a:buChar char="•"/>
              <a:defRPr/>
            </a:pPr>
            <a:r>
              <a:rPr lang="en-US" sz="1400" dirty="0">
                <a:solidFill>
                  <a:schemeClr val="bg2">
                    <a:lumMod val="25000"/>
                  </a:schemeClr>
                </a:solidFill>
                <a:latin typeface="+mn-lt"/>
                <a:ea typeface="ＭＳ Ｐゴシック" charset="0"/>
              </a:rPr>
              <a:t>Trucks carry 96% of total freight.</a:t>
            </a:r>
          </a:p>
          <a:p>
            <a:pPr marL="285750" indent="-285750">
              <a:lnSpc>
                <a:spcPct val="110000"/>
              </a:lnSpc>
              <a:spcBef>
                <a:spcPct val="20000"/>
              </a:spcBef>
              <a:buFont typeface="Arial" charset="0"/>
              <a:buChar char="•"/>
              <a:defRPr/>
            </a:pPr>
            <a:r>
              <a:rPr lang="en-US" sz="1400" dirty="0">
                <a:solidFill>
                  <a:schemeClr val="bg2">
                    <a:lumMod val="25000"/>
                  </a:schemeClr>
                </a:solidFill>
                <a:latin typeface="+mn-lt"/>
                <a:ea typeface="ＭＳ Ｐゴシック" charset="0"/>
              </a:rPr>
              <a:t>Truck fleet of  around 350,000 vehicles.</a:t>
            </a:r>
          </a:p>
          <a:p>
            <a:pPr marL="285750" indent="-285750">
              <a:lnSpc>
                <a:spcPct val="120000"/>
              </a:lnSpc>
              <a:spcBef>
                <a:spcPct val="20000"/>
              </a:spcBef>
              <a:buFont typeface="Arial" charset="0"/>
              <a:buChar char="•"/>
              <a:defRPr/>
            </a:pPr>
            <a:r>
              <a:rPr lang="en-US" sz="1400" dirty="0">
                <a:solidFill>
                  <a:schemeClr val="bg2">
                    <a:lumMod val="25000"/>
                  </a:schemeClr>
                </a:solidFill>
                <a:latin typeface="+mn-lt"/>
                <a:ea typeface="ＭＳ Ｐゴシック" charset="0"/>
              </a:rPr>
              <a:t>Limited professional Fleet Operators</a:t>
            </a:r>
          </a:p>
          <a:p>
            <a:pPr marL="285750" lvl="1" indent="-285750">
              <a:lnSpc>
                <a:spcPct val="120000"/>
              </a:lnSpc>
              <a:spcBef>
                <a:spcPct val="20000"/>
              </a:spcBef>
              <a:buFont typeface="Arial" charset="0"/>
              <a:buChar char="•"/>
              <a:defRPr/>
            </a:pPr>
            <a:r>
              <a:rPr lang="en-US" sz="1400" b="1" dirty="0">
                <a:solidFill>
                  <a:schemeClr val="bg2">
                    <a:lumMod val="25000"/>
                  </a:schemeClr>
                </a:solidFill>
                <a:latin typeface="+mn-lt"/>
                <a:ea typeface="ＭＳ Ｐゴシック" charset="0"/>
              </a:rPr>
              <a:t>Low service quality, low margins, low value, low safety</a:t>
            </a:r>
          </a:p>
          <a:p>
            <a:pPr marL="285750" indent="-285750">
              <a:lnSpc>
                <a:spcPct val="120000"/>
              </a:lnSpc>
              <a:spcBef>
                <a:spcPct val="20000"/>
              </a:spcBef>
              <a:buFont typeface="Arial" charset="0"/>
              <a:buChar char="•"/>
              <a:defRPr/>
            </a:pPr>
            <a:r>
              <a:rPr lang="en-US" sz="1400" dirty="0">
                <a:solidFill>
                  <a:schemeClr val="bg2">
                    <a:lumMod val="25000"/>
                  </a:schemeClr>
                </a:solidFill>
                <a:latin typeface="+mn-lt"/>
                <a:ea typeface="ＭＳ Ｐゴシック" charset="0"/>
              </a:rPr>
              <a:t>Informal financing</a:t>
            </a:r>
          </a:p>
          <a:p>
            <a:pPr marL="285750" indent="-285750">
              <a:lnSpc>
                <a:spcPct val="120000"/>
              </a:lnSpc>
              <a:spcBef>
                <a:spcPct val="20000"/>
              </a:spcBef>
              <a:buFont typeface="Arial" charset="0"/>
              <a:buChar char="•"/>
              <a:defRPr/>
            </a:pPr>
            <a:r>
              <a:rPr lang="en-US" sz="1400" dirty="0">
                <a:solidFill>
                  <a:schemeClr val="bg2">
                    <a:lumMod val="25000"/>
                  </a:schemeClr>
                </a:solidFill>
                <a:latin typeface="+mn-lt"/>
                <a:ea typeface="ＭＳ Ｐゴシック" charset="0"/>
              </a:rPr>
              <a:t>Obsolete, primarily a rigid trucking fleet</a:t>
            </a:r>
          </a:p>
          <a:p>
            <a:pPr marL="285750" indent="-285750">
              <a:lnSpc>
                <a:spcPct val="120000"/>
              </a:lnSpc>
              <a:spcBef>
                <a:spcPct val="20000"/>
              </a:spcBef>
              <a:buFont typeface="Arial" charset="0"/>
              <a:buChar char="•"/>
              <a:defRPr/>
            </a:pPr>
            <a:r>
              <a:rPr lang="en-US" sz="1400" dirty="0">
                <a:solidFill>
                  <a:schemeClr val="bg2">
                    <a:lumMod val="25000"/>
                  </a:schemeClr>
                </a:solidFill>
                <a:latin typeface="+mn-lt"/>
                <a:ea typeface="Arial" charset="0"/>
              </a:rPr>
              <a:t>75% 2-3 axle rigid, only 25% multi-axle</a:t>
            </a:r>
          </a:p>
          <a:p>
            <a:pPr marL="285750" indent="-285750">
              <a:spcBef>
                <a:spcPct val="20000"/>
              </a:spcBef>
              <a:buFont typeface="Arial" charset="0"/>
              <a:buChar char="•"/>
              <a:defRPr/>
            </a:pPr>
            <a:r>
              <a:rPr lang="en-US" sz="1400" dirty="0">
                <a:solidFill>
                  <a:schemeClr val="bg2">
                    <a:lumMod val="25000"/>
                  </a:schemeClr>
                </a:solidFill>
                <a:latin typeface="+mn-lt"/>
                <a:ea typeface="ＭＳ Ｐゴシック" charset="0"/>
              </a:rPr>
              <a:t>Truck companies are price takers</a:t>
            </a:r>
          </a:p>
          <a:p>
            <a:pPr marL="285750" indent="-285750">
              <a:spcBef>
                <a:spcPct val="20000"/>
              </a:spcBef>
              <a:buFont typeface="Arial" charset="0"/>
              <a:buChar char="•"/>
              <a:defRPr/>
            </a:pPr>
            <a:r>
              <a:rPr lang="en-US" sz="1400" dirty="0">
                <a:solidFill>
                  <a:schemeClr val="bg2">
                    <a:lumMod val="25000"/>
                  </a:schemeClr>
                </a:solidFill>
                <a:latin typeface="+mn-lt"/>
                <a:ea typeface="ＭＳ Ｐゴシック" charset="0"/>
              </a:rPr>
              <a:t>Truck companies have to suffer detention time </a:t>
            </a:r>
            <a:r>
              <a:rPr lang="en-US" sz="1400">
                <a:solidFill>
                  <a:schemeClr val="bg2">
                    <a:lumMod val="25000"/>
                  </a:schemeClr>
                </a:solidFill>
                <a:latin typeface="+mn-lt"/>
                <a:ea typeface="ＭＳ Ｐゴシック" charset="0"/>
              </a:rPr>
              <a:t>at their own cost</a:t>
            </a:r>
            <a:endParaRPr lang="en-US" sz="1400" dirty="0">
              <a:latin typeface="+mn-lt"/>
            </a:endParaRPr>
          </a:p>
          <a:p>
            <a:pPr marL="285750" indent="-285750">
              <a:buFont typeface="Arial" charset="0"/>
              <a:buChar char="•"/>
            </a:pPr>
            <a:endParaRPr lang="en-GB" sz="1400" dirty="0">
              <a:latin typeface="+mn-lt"/>
            </a:endParaRPr>
          </a:p>
          <a:p>
            <a:pPr marL="285750" indent="-285750">
              <a:buFont typeface="Arial" charset="0"/>
              <a:buChar char="•"/>
            </a:pPr>
            <a:r>
              <a:rPr lang="en-GB" sz="1400" dirty="0">
                <a:latin typeface="+mn-lt"/>
              </a:rPr>
              <a:t>Lack of modernization incentives for Road Freight</a:t>
            </a:r>
          </a:p>
          <a:p>
            <a:pPr>
              <a:spcBef>
                <a:spcPct val="20000"/>
              </a:spcBef>
              <a:defRPr/>
            </a:pPr>
            <a:endParaRPr lang="en-US" sz="1400" dirty="0">
              <a:solidFill>
                <a:schemeClr val="bg2">
                  <a:lumMod val="25000"/>
                </a:schemeClr>
              </a:solidFill>
              <a:latin typeface="Arial" charset="0"/>
              <a:ea typeface="ＭＳ Ｐゴシック" charset="0"/>
            </a:endParaRPr>
          </a:p>
          <a:p>
            <a:pPr marL="342900" indent="-342900">
              <a:lnSpc>
                <a:spcPct val="120000"/>
              </a:lnSpc>
              <a:spcBef>
                <a:spcPct val="20000"/>
              </a:spcBef>
              <a:buFont typeface="Wingdings" charset="0"/>
              <a:buChar char="q"/>
              <a:defRPr/>
            </a:pPr>
            <a:endParaRPr lang="en-US" sz="1600" dirty="0">
              <a:latin typeface="Arial" charset="0"/>
              <a:ea typeface="Arial" charset="0"/>
            </a:endParaRPr>
          </a:p>
        </p:txBody>
      </p:sp>
      <p:grpSp>
        <p:nvGrpSpPr>
          <p:cNvPr id="7" name="Group 14">
            <a:extLst>
              <a:ext uri="{FF2B5EF4-FFF2-40B4-BE49-F238E27FC236}">
                <a16:creationId xmlns:a16="http://schemas.microsoft.com/office/drawing/2014/main" id="{B0A98AF2-F308-BF40-B4F5-E65C673B346B}"/>
              </a:ext>
            </a:extLst>
          </p:cNvPr>
          <p:cNvGrpSpPr>
            <a:grpSpLocks/>
          </p:cNvGrpSpPr>
          <p:nvPr/>
        </p:nvGrpSpPr>
        <p:grpSpPr bwMode="auto">
          <a:xfrm>
            <a:off x="5257799" y="993057"/>
            <a:ext cx="4505326" cy="4879106"/>
            <a:chOff x="295" y="1024"/>
            <a:chExt cx="3984" cy="3091"/>
          </a:xfrm>
        </p:grpSpPr>
        <p:pic>
          <p:nvPicPr>
            <p:cNvPr id="8" name="Picture 10">
              <a:extLst>
                <a:ext uri="{FF2B5EF4-FFF2-40B4-BE49-F238E27FC236}">
                  <a16:creationId xmlns:a16="http://schemas.microsoft.com/office/drawing/2014/main" id="{F2332A4A-0F74-2448-851D-DDF00C379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024"/>
              <a:ext cx="3984" cy="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 name="Picture 11">
              <a:extLst>
                <a:ext uri="{FF2B5EF4-FFF2-40B4-BE49-F238E27FC236}">
                  <a16:creationId xmlns:a16="http://schemas.microsoft.com/office/drawing/2014/main" id="{936972AB-6FDC-1644-B869-5F981386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966"/>
              <a:ext cx="3984" cy="1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3">
              <a:extLst>
                <a:ext uri="{FF2B5EF4-FFF2-40B4-BE49-F238E27FC236}">
                  <a16:creationId xmlns:a16="http://schemas.microsoft.com/office/drawing/2014/main" id="{C995477D-612C-7144-8230-B5C71BDB6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3203"/>
              <a:ext cx="3984" cy="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2" name="TextBox 1">
            <a:extLst>
              <a:ext uri="{FF2B5EF4-FFF2-40B4-BE49-F238E27FC236}">
                <a16:creationId xmlns:a16="http://schemas.microsoft.com/office/drawing/2014/main" id="{DB38A54D-82BD-3448-98E6-1BDBA98790D4}"/>
              </a:ext>
            </a:extLst>
          </p:cNvPr>
          <p:cNvSpPr txBox="1"/>
          <p:nvPr/>
        </p:nvSpPr>
        <p:spPr>
          <a:xfrm>
            <a:off x="540774" y="5936882"/>
            <a:ext cx="7712624" cy="369332"/>
          </a:xfrm>
          <a:prstGeom prst="rect">
            <a:avLst/>
          </a:prstGeom>
          <a:noFill/>
        </p:spPr>
        <p:txBody>
          <a:bodyPr wrap="none" rtlCol="0">
            <a:spAutoFit/>
          </a:bodyPr>
          <a:lstStyle/>
          <a:p>
            <a:r>
              <a:rPr lang="en-US" dirty="0">
                <a:solidFill>
                  <a:srgbClr val="C00000"/>
                </a:solidFill>
              </a:rPr>
              <a:t>The Industry Development is Tied to Implementation of Axle Load Regime</a:t>
            </a:r>
            <a:endParaRPr lang="x-none" dirty="0">
              <a:solidFill>
                <a:srgbClr val="C00000"/>
              </a:solidFill>
            </a:endParaRPr>
          </a:p>
        </p:txBody>
      </p:sp>
    </p:spTree>
    <p:extLst>
      <p:ext uri="{BB962C8B-B14F-4D97-AF65-F5344CB8AC3E}">
        <p14:creationId xmlns:p14="http://schemas.microsoft.com/office/powerpoint/2010/main" val="45284373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33" y="151141"/>
            <a:ext cx="9844588" cy="639762"/>
          </a:xfrm>
        </p:spPr>
        <p:txBody>
          <a:bodyPr/>
          <a:lstStyle/>
          <a:p>
            <a:r>
              <a:rPr lang="en-US" sz="2800" dirty="0"/>
              <a:t>Logistics / Trucking Industry – Facts &amp; Figures</a:t>
            </a:r>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5</a:t>
            </a:fld>
            <a:endParaRPr lang="en-SG"/>
          </a:p>
        </p:txBody>
      </p:sp>
      <p:graphicFrame>
        <p:nvGraphicFramePr>
          <p:cNvPr id="8" name="Table 7"/>
          <p:cNvGraphicFramePr>
            <a:graphicFrameLocks noGrp="1"/>
          </p:cNvGraphicFramePr>
          <p:nvPr>
            <p:extLst>
              <p:ext uri="{D42A27DB-BD31-4B8C-83A1-F6EECF244321}">
                <p14:modId xmlns:p14="http://schemas.microsoft.com/office/powerpoint/2010/main" val="1980005750"/>
              </p:ext>
            </p:extLst>
          </p:nvPr>
        </p:nvGraphicFramePr>
        <p:xfrm>
          <a:off x="977900" y="1492250"/>
          <a:ext cx="8559800" cy="3873500"/>
        </p:xfrm>
        <a:graphic>
          <a:graphicData uri="http://schemas.openxmlformats.org/drawingml/2006/table">
            <a:tbl>
              <a:tblPr>
                <a:tableStyleId>{5C22544A-7EE6-4342-B048-85BDC9FD1C3A}</a:tableStyleId>
              </a:tblPr>
              <a:tblGrid>
                <a:gridCol w="713317">
                  <a:extLst>
                    <a:ext uri="{9D8B030D-6E8A-4147-A177-3AD203B41FA5}">
                      <a16:colId xmlns:a16="http://schemas.microsoft.com/office/drawing/2014/main" val="20000"/>
                    </a:ext>
                  </a:extLst>
                </a:gridCol>
                <a:gridCol w="2729625">
                  <a:extLst>
                    <a:ext uri="{9D8B030D-6E8A-4147-A177-3AD203B41FA5}">
                      <a16:colId xmlns:a16="http://schemas.microsoft.com/office/drawing/2014/main" val="20001"/>
                    </a:ext>
                  </a:extLst>
                </a:gridCol>
                <a:gridCol w="1027176">
                  <a:extLst>
                    <a:ext uri="{9D8B030D-6E8A-4147-A177-3AD203B41FA5}">
                      <a16:colId xmlns:a16="http://schemas.microsoft.com/office/drawing/2014/main" val="20002"/>
                    </a:ext>
                  </a:extLst>
                </a:gridCol>
                <a:gridCol w="713317">
                  <a:extLst>
                    <a:ext uri="{9D8B030D-6E8A-4147-A177-3AD203B41FA5}">
                      <a16:colId xmlns:a16="http://schemas.microsoft.com/office/drawing/2014/main" val="20003"/>
                    </a:ext>
                  </a:extLst>
                </a:gridCol>
                <a:gridCol w="1179350">
                  <a:extLst>
                    <a:ext uri="{9D8B030D-6E8A-4147-A177-3AD203B41FA5}">
                      <a16:colId xmlns:a16="http://schemas.microsoft.com/office/drawing/2014/main" val="20004"/>
                    </a:ext>
                  </a:extLst>
                </a:gridCol>
                <a:gridCol w="1027176">
                  <a:extLst>
                    <a:ext uri="{9D8B030D-6E8A-4147-A177-3AD203B41FA5}">
                      <a16:colId xmlns:a16="http://schemas.microsoft.com/office/drawing/2014/main" val="20005"/>
                    </a:ext>
                  </a:extLst>
                </a:gridCol>
                <a:gridCol w="1169839">
                  <a:extLst>
                    <a:ext uri="{9D8B030D-6E8A-4147-A177-3AD203B41FA5}">
                      <a16:colId xmlns:a16="http://schemas.microsoft.com/office/drawing/2014/main" val="20006"/>
                    </a:ext>
                  </a:extLst>
                </a:gridCol>
              </a:tblGrid>
              <a:tr h="254000">
                <a:tc gridSpan="7">
                  <a:txBody>
                    <a:bodyPr/>
                    <a:lstStyle/>
                    <a:p>
                      <a:pPr algn="ctr" fontAlgn="b"/>
                      <a:r>
                        <a:rPr lang="en-US" sz="1400" u="none" strike="noStrike">
                          <a:effectLst/>
                        </a:rPr>
                        <a:t>Composition of Truck Traffic Volume w.r.t Axle Configuration</a:t>
                      </a:r>
                      <a:endParaRPr lang="en-US" sz="1400" b="1" i="0" u="none" strike="noStrike">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1300">
                <a:tc rowSpan="2">
                  <a:txBody>
                    <a:bodyPr/>
                    <a:lstStyle/>
                    <a:p>
                      <a:pPr algn="ctr" fontAlgn="b"/>
                      <a:r>
                        <a:rPr lang="hr-HR" sz="1400" u="none" strike="noStrike">
                          <a:effectLst/>
                        </a:rPr>
                        <a:t>Sr. No.</a:t>
                      </a:r>
                      <a:endParaRPr lang="hr-HR" sz="1400" b="1" i="0" u="none" strike="noStrike">
                        <a:solidFill>
                          <a:srgbClr val="000000"/>
                        </a:solidFill>
                        <a:effectLst/>
                        <a:latin typeface="Calibri" charset="0"/>
                      </a:endParaRPr>
                    </a:p>
                  </a:txBody>
                  <a:tcPr marL="6350" marR="6350" marT="6350" marB="0" anchor="b"/>
                </a:tc>
                <a:tc rowSpan="2">
                  <a:txBody>
                    <a:bodyPr/>
                    <a:lstStyle/>
                    <a:p>
                      <a:pPr algn="ctr" fontAlgn="b"/>
                      <a:r>
                        <a:rPr lang="en-US" sz="1400" u="none" strike="noStrike">
                          <a:effectLst/>
                        </a:rPr>
                        <a:t>Axle Configuration</a:t>
                      </a:r>
                      <a:endParaRPr lang="en-US" sz="1400" b="1" i="0" u="none" strike="noStrike">
                        <a:solidFill>
                          <a:srgbClr val="000000"/>
                        </a:solidFill>
                        <a:effectLst/>
                        <a:latin typeface="Calibri" charset="0"/>
                      </a:endParaRPr>
                    </a:p>
                  </a:txBody>
                  <a:tcPr marL="6350" marR="6350" marT="6350" marB="0" anchor="b"/>
                </a:tc>
                <a:tc rowSpan="2">
                  <a:txBody>
                    <a:bodyPr/>
                    <a:lstStyle/>
                    <a:p>
                      <a:pPr algn="ctr" fontAlgn="b"/>
                      <a:r>
                        <a:rPr lang="en-US" sz="1400" u="none" strike="noStrike">
                          <a:effectLst/>
                        </a:rPr>
                        <a:t>Code</a:t>
                      </a:r>
                      <a:endParaRPr lang="en-US" sz="1400" b="1" i="0" u="none" strike="noStrike">
                        <a:solidFill>
                          <a:srgbClr val="000000"/>
                        </a:solidFill>
                        <a:effectLst/>
                        <a:latin typeface="Calibri" charset="0"/>
                      </a:endParaRPr>
                    </a:p>
                  </a:txBody>
                  <a:tcPr marL="6350" marR="6350" marT="6350" marB="0" anchor="b"/>
                </a:tc>
                <a:tc gridSpan="2">
                  <a:txBody>
                    <a:bodyPr/>
                    <a:lstStyle/>
                    <a:p>
                      <a:pPr algn="ctr" fontAlgn="b"/>
                      <a:r>
                        <a:rPr lang="de-DE" sz="1400" u="none" strike="noStrike">
                          <a:effectLst/>
                        </a:rPr>
                        <a:t>NTRC 1995</a:t>
                      </a:r>
                      <a:endParaRPr lang="de-DE" sz="1400" b="1" i="0" u="none" strike="noStrike">
                        <a:solidFill>
                          <a:srgbClr val="000000"/>
                        </a:solidFill>
                        <a:effectLst/>
                        <a:latin typeface="Calibri" charset="0"/>
                      </a:endParaRPr>
                    </a:p>
                  </a:txBody>
                  <a:tcPr marL="6350" marR="6350" marT="6350" marB="0" anchor="b"/>
                </a:tc>
                <a:tc hMerge="1">
                  <a:txBody>
                    <a:bodyPr/>
                    <a:lstStyle/>
                    <a:p>
                      <a:endParaRPr lang="en-US"/>
                    </a:p>
                  </a:txBody>
                  <a:tcPr/>
                </a:tc>
                <a:tc gridSpan="2">
                  <a:txBody>
                    <a:bodyPr/>
                    <a:lstStyle/>
                    <a:p>
                      <a:pPr algn="ctr" fontAlgn="b"/>
                      <a:r>
                        <a:rPr lang="is-IS" sz="1400" u="none" strike="noStrike" dirty="0">
                          <a:effectLst/>
                        </a:rPr>
                        <a:t>NTRC 2019</a:t>
                      </a:r>
                      <a:endParaRPr lang="is-IS" sz="1400" b="1" i="0" u="none" strike="noStrike" dirty="0">
                        <a:solidFill>
                          <a:srgbClr val="000000"/>
                        </a:solidFill>
                        <a:effectLst/>
                        <a:latin typeface="Calibri"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0001"/>
                  </a:ext>
                </a:extLst>
              </a:tr>
              <a:tr h="2413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Volume</a:t>
                      </a:r>
                      <a:endParaRPr lang="en-US" sz="1400" b="1" i="0" u="none" strike="noStrike">
                        <a:solidFill>
                          <a:srgbClr val="000000"/>
                        </a:solidFill>
                        <a:effectLst/>
                        <a:latin typeface="Calibri" charset="0"/>
                      </a:endParaRPr>
                    </a:p>
                  </a:txBody>
                  <a:tcPr marL="6350" marR="6350" marT="6350" marB="0" anchor="b"/>
                </a:tc>
                <a:tc>
                  <a:txBody>
                    <a:bodyPr/>
                    <a:lstStyle/>
                    <a:p>
                      <a:pPr algn="l" fontAlgn="b"/>
                      <a:r>
                        <a:rPr lang="en-US" sz="1400" u="none" strike="noStrike">
                          <a:effectLst/>
                        </a:rPr>
                        <a:t>Percentage</a:t>
                      </a:r>
                      <a:endParaRPr lang="en-US" sz="1400" b="1" i="0" u="none" strike="noStrike">
                        <a:solidFill>
                          <a:srgbClr val="000000"/>
                        </a:solidFill>
                        <a:effectLst/>
                        <a:latin typeface="Calibri" charset="0"/>
                      </a:endParaRPr>
                    </a:p>
                  </a:txBody>
                  <a:tcPr marL="6350" marR="6350" marT="6350" marB="0" anchor="b"/>
                </a:tc>
                <a:tc>
                  <a:txBody>
                    <a:bodyPr/>
                    <a:lstStyle/>
                    <a:p>
                      <a:pPr algn="l" fontAlgn="b"/>
                      <a:r>
                        <a:rPr lang="en-US" sz="1400" u="none" strike="noStrike">
                          <a:effectLst/>
                        </a:rPr>
                        <a:t>Volume</a:t>
                      </a:r>
                      <a:endParaRPr lang="en-US" sz="1400" b="1" i="0" u="none" strike="noStrike">
                        <a:solidFill>
                          <a:srgbClr val="000000"/>
                        </a:solidFill>
                        <a:effectLst/>
                        <a:latin typeface="Calibri" charset="0"/>
                      </a:endParaRPr>
                    </a:p>
                  </a:txBody>
                  <a:tcPr marL="6350" marR="6350" marT="6350" marB="0" anchor="b"/>
                </a:tc>
                <a:tc>
                  <a:txBody>
                    <a:bodyPr/>
                    <a:lstStyle/>
                    <a:p>
                      <a:pPr algn="l" fontAlgn="b"/>
                      <a:r>
                        <a:rPr lang="en-US" sz="1400" u="none" strike="noStrike">
                          <a:effectLst/>
                        </a:rPr>
                        <a:t>Percentage</a:t>
                      </a:r>
                      <a:endParaRPr lang="en-US" sz="1400" b="1"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2"/>
                  </a:ext>
                </a:extLst>
              </a:tr>
              <a:tr h="241300">
                <a:tc>
                  <a:txBody>
                    <a:bodyPr/>
                    <a:lstStyle/>
                    <a:p>
                      <a:pPr algn="ctr" fontAlgn="b"/>
                      <a:r>
                        <a:rPr lang="en-US" sz="1400" u="none" strike="noStrike" dirty="0">
                          <a:effectLst/>
                        </a:rPr>
                        <a:t>1</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a:effectLst/>
                        </a:rPr>
                        <a:t>2 Axle Single</a:t>
                      </a:r>
                      <a:endParaRPr lang="en-US" sz="1400" b="0" i="0" u="none" strike="noStrike">
                        <a:solidFill>
                          <a:srgbClr val="000000"/>
                        </a:solidFill>
                        <a:effectLst/>
                        <a:latin typeface="Calibri" charset="0"/>
                      </a:endParaRPr>
                    </a:p>
                  </a:txBody>
                  <a:tcPr marL="6350" marR="6350" marT="6350" marB="0" anchor="b"/>
                </a:tc>
                <a:tc>
                  <a:txBody>
                    <a:bodyPr/>
                    <a:lstStyle/>
                    <a:p>
                      <a:pPr algn="ctr" fontAlgn="ctr"/>
                      <a:r>
                        <a:rPr lang="nb-NO" sz="1400" u="none" strike="noStrike">
                          <a:effectLst/>
                        </a:rPr>
                        <a:t>1.2</a:t>
                      </a:r>
                      <a:endParaRPr lang="nb-NO" sz="1400" b="0" i="0" u="none" strike="noStrike">
                        <a:solidFill>
                          <a:srgbClr val="000000"/>
                        </a:solidFill>
                        <a:effectLst/>
                        <a:latin typeface="Calibri" charset="0"/>
                      </a:endParaRPr>
                    </a:p>
                  </a:txBody>
                  <a:tcPr marL="6350" marR="6350" marT="6350" marB="0" anchor="ctr"/>
                </a:tc>
                <a:tc>
                  <a:txBody>
                    <a:bodyPr/>
                    <a:lstStyle/>
                    <a:p>
                      <a:pPr algn="r" fontAlgn="b"/>
                      <a:r>
                        <a:rPr lang="uk-UA" sz="1400" u="none" strike="noStrike">
                          <a:effectLst/>
                        </a:rPr>
                        <a:t>53,864</a:t>
                      </a:r>
                      <a:endParaRPr lang="uk-UA" sz="1400" b="0" i="0" u="none" strike="noStrike">
                        <a:solidFill>
                          <a:srgbClr val="000000"/>
                        </a:solidFill>
                        <a:effectLst/>
                        <a:latin typeface="Calibri" charset="0"/>
                      </a:endParaRPr>
                    </a:p>
                  </a:txBody>
                  <a:tcPr marL="6350" marR="6350" marT="6350" marB="0" anchor="b"/>
                </a:tc>
                <a:tc>
                  <a:txBody>
                    <a:bodyPr/>
                    <a:lstStyle/>
                    <a:p>
                      <a:pPr algn="ctr" fontAlgn="ctr"/>
                      <a:r>
                        <a:rPr lang="hr-HR" sz="1400" u="none" strike="noStrike">
                          <a:effectLst/>
                        </a:rPr>
                        <a:t>68.01</a:t>
                      </a:r>
                      <a:endParaRPr lang="hr-HR" sz="1400" b="0" i="0" u="none" strike="noStrike">
                        <a:solidFill>
                          <a:srgbClr val="000000"/>
                        </a:solidFill>
                        <a:effectLst/>
                        <a:latin typeface="Calibri" charset="0"/>
                      </a:endParaRPr>
                    </a:p>
                  </a:txBody>
                  <a:tcPr marL="6350" marR="6350" marT="6350" marB="0" anchor="ctr"/>
                </a:tc>
                <a:tc>
                  <a:txBody>
                    <a:bodyPr/>
                    <a:lstStyle/>
                    <a:p>
                      <a:pPr algn="r" fontAlgn="b"/>
                      <a:r>
                        <a:rPr lang="is-IS" sz="1400" u="none" strike="noStrike">
                          <a:effectLst/>
                        </a:rPr>
                        <a:t>82,664</a:t>
                      </a:r>
                      <a:endParaRPr lang="is-IS" sz="1400" b="0" i="0" u="none" strike="noStrike">
                        <a:solidFill>
                          <a:srgbClr val="000000"/>
                        </a:solidFill>
                        <a:effectLst/>
                        <a:latin typeface="Calibri" charset="0"/>
                      </a:endParaRPr>
                    </a:p>
                  </a:txBody>
                  <a:tcPr marL="6350" marR="6350" marT="6350" marB="0" anchor="b"/>
                </a:tc>
                <a:tc>
                  <a:txBody>
                    <a:bodyPr/>
                    <a:lstStyle/>
                    <a:p>
                      <a:pPr algn="r" fontAlgn="b"/>
                      <a:r>
                        <a:rPr lang="nb-NO" sz="1400" u="none" strike="noStrike">
                          <a:effectLst/>
                        </a:rPr>
                        <a:t>35.81</a:t>
                      </a:r>
                      <a:endParaRPr lang="nb-NO"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3"/>
                  </a:ext>
                </a:extLst>
              </a:tr>
              <a:tr h="241300">
                <a:tc>
                  <a:txBody>
                    <a:bodyPr/>
                    <a:lstStyle/>
                    <a:p>
                      <a:pPr algn="ctr" fontAlgn="b"/>
                      <a:r>
                        <a:rPr lang="is-IS" sz="1400" u="none" strike="noStrike" dirty="0">
                          <a:effectLst/>
                        </a:rPr>
                        <a:t>2</a:t>
                      </a:r>
                      <a:endParaRPr lang="is-I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a:effectLst/>
                        </a:rPr>
                        <a:t>3 Axle Tandem</a:t>
                      </a:r>
                      <a:endParaRPr lang="en-US" sz="1400" b="0" i="0" u="none" strike="noStrike">
                        <a:solidFill>
                          <a:srgbClr val="000000"/>
                        </a:solidFill>
                        <a:effectLst/>
                        <a:latin typeface="Calibri" charset="0"/>
                      </a:endParaRPr>
                    </a:p>
                  </a:txBody>
                  <a:tcPr marL="6350" marR="6350" marT="6350" marB="0" anchor="b"/>
                </a:tc>
                <a:tc>
                  <a:txBody>
                    <a:bodyPr/>
                    <a:lstStyle/>
                    <a:p>
                      <a:pPr algn="ctr" fontAlgn="ctr"/>
                      <a:r>
                        <a:rPr lang="nb-NO" sz="1400" u="none" strike="noStrike">
                          <a:effectLst/>
                        </a:rPr>
                        <a:t>1.22</a:t>
                      </a:r>
                      <a:endParaRPr lang="nb-NO" sz="1400" b="0" i="0" u="none" strike="noStrike">
                        <a:solidFill>
                          <a:srgbClr val="000000"/>
                        </a:solidFill>
                        <a:effectLst/>
                        <a:latin typeface="Calibri" charset="0"/>
                      </a:endParaRPr>
                    </a:p>
                  </a:txBody>
                  <a:tcPr marL="6350" marR="6350" marT="6350" marB="0" anchor="ctr"/>
                </a:tc>
                <a:tc rowSpan="2">
                  <a:txBody>
                    <a:bodyPr/>
                    <a:lstStyle/>
                    <a:p>
                      <a:pPr algn="ctr" fontAlgn="ctr"/>
                      <a:r>
                        <a:rPr lang="fi-FI" sz="1400" u="none" strike="noStrike">
                          <a:effectLst/>
                        </a:rPr>
                        <a:t>17,757</a:t>
                      </a:r>
                      <a:endParaRPr lang="fi-FI" sz="1400" b="0" i="0" u="none" strike="noStrike">
                        <a:solidFill>
                          <a:srgbClr val="000000"/>
                        </a:solidFill>
                        <a:effectLst/>
                        <a:latin typeface="Calibri" charset="0"/>
                      </a:endParaRPr>
                    </a:p>
                  </a:txBody>
                  <a:tcPr marL="6350" marR="6350" marT="6350" marB="0" anchor="ctr"/>
                </a:tc>
                <a:tc rowSpan="2">
                  <a:txBody>
                    <a:bodyPr/>
                    <a:lstStyle/>
                    <a:p>
                      <a:pPr algn="ctr" fontAlgn="ctr"/>
                      <a:r>
                        <a:rPr lang="hr-HR" sz="1400" u="none" strike="noStrike">
                          <a:effectLst/>
                        </a:rPr>
                        <a:t>22.42</a:t>
                      </a:r>
                      <a:endParaRPr lang="hr-HR" sz="1400" b="0" i="0" u="none" strike="noStrike">
                        <a:solidFill>
                          <a:srgbClr val="000000"/>
                        </a:solidFill>
                        <a:effectLst/>
                        <a:latin typeface="Calibri" charset="0"/>
                      </a:endParaRPr>
                    </a:p>
                  </a:txBody>
                  <a:tcPr marL="6350" marR="6350" marT="6350" marB="0" anchor="ctr"/>
                </a:tc>
                <a:tc>
                  <a:txBody>
                    <a:bodyPr/>
                    <a:lstStyle/>
                    <a:p>
                      <a:pPr algn="r" fontAlgn="b"/>
                      <a:r>
                        <a:rPr lang="is-IS" sz="1400" u="none" strike="noStrike">
                          <a:effectLst/>
                        </a:rPr>
                        <a:t>57,240</a:t>
                      </a:r>
                      <a:endParaRPr lang="is-IS" sz="1400" b="0" i="0" u="none" strike="noStrike">
                        <a:solidFill>
                          <a:srgbClr val="000000"/>
                        </a:solidFill>
                        <a:effectLst/>
                        <a:latin typeface="Calibri" charset="0"/>
                      </a:endParaRPr>
                    </a:p>
                  </a:txBody>
                  <a:tcPr marL="6350" marR="6350" marT="6350" marB="0" anchor="b"/>
                </a:tc>
                <a:tc>
                  <a:txBody>
                    <a:bodyPr/>
                    <a:lstStyle/>
                    <a:p>
                      <a:pPr algn="r" fontAlgn="b"/>
                      <a:r>
                        <a:rPr lang="fi-FI" sz="1400" u="none" strike="noStrike">
                          <a:effectLst/>
                        </a:rPr>
                        <a:t>24.79</a:t>
                      </a:r>
                      <a:endParaRPr lang="fi-FI"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4"/>
                  </a:ext>
                </a:extLst>
              </a:tr>
              <a:tr h="241300">
                <a:tc>
                  <a:txBody>
                    <a:bodyPr/>
                    <a:lstStyle/>
                    <a:p>
                      <a:pPr algn="ctr" fontAlgn="b"/>
                      <a:r>
                        <a:rPr lang="en-US" sz="1400" u="none" strike="noStrike" dirty="0">
                          <a:effectLst/>
                        </a:rPr>
                        <a:t>3</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dirty="0">
                          <a:effectLst/>
                        </a:rPr>
                        <a:t>3 Axle Single </a:t>
                      </a:r>
                      <a:endParaRPr lang="en-US" sz="1400" b="0" i="0" u="none" strike="noStrike" dirty="0">
                        <a:solidFill>
                          <a:srgbClr val="000000"/>
                        </a:solidFill>
                        <a:effectLst/>
                        <a:latin typeface="Calibri" charset="0"/>
                      </a:endParaRPr>
                    </a:p>
                  </a:txBody>
                  <a:tcPr marL="6350" marR="6350" marT="6350" marB="0" anchor="b"/>
                </a:tc>
                <a:tc>
                  <a:txBody>
                    <a:bodyPr/>
                    <a:lstStyle/>
                    <a:p>
                      <a:pPr algn="ctr" fontAlgn="ctr"/>
                      <a:r>
                        <a:rPr lang="mr-IN" sz="1400" u="none" strike="noStrike">
                          <a:effectLst/>
                        </a:rPr>
                        <a:t>1.2-2</a:t>
                      </a:r>
                      <a:endParaRPr lang="mr-IN" sz="1400" b="0" i="0" u="none" strike="noStrike">
                        <a:solidFill>
                          <a:srgbClr val="000000"/>
                        </a:solidFill>
                        <a:effectLst/>
                        <a:latin typeface="Calibri" charset="0"/>
                      </a:endParaRPr>
                    </a:p>
                  </a:txBody>
                  <a:tcPr marL="6350" marR="6350" marT="6350" marB="0" anchor="ctr"/>
                </a:tc>
                <a:tc vMerge="1">
                  <a:txBody>
                    <a:bodyPr/>
                    <a:lstStyle/>
                    <a:p>
                      <a:endParaRPr lang="en-US"/>
                    </a:p>
                  </a:txBody>
                  <a:tcPr/>
                </a:tc>
                <a:tc vMerge="1">
                  <a:txBody>
                    <a:bodyPr/>
                    <a:lstStyle/>
                    <a:p>
                      <a:endParaRPr lang="en-US"/>
                    </a:p>
                  </a:txBody>
                  <a:tcPr/>
                </a:tc>
                <a:tc>
                  <a:txBody>
                    <a:bodyPr/>
                    <a:lstStyle/>
                    <a:p>
                      <a:pPr algn="r" fontAlgn="b"/>
                      <a:r>
                        <a:rPr lang="is-IS" sz="1400" u="none" strike="noStrike">
                          <a:effectLst/>
                        </a:rPr>
                        <a:t>2,004</a:t>
                      </a:r>
                      <a:endParaRPr lang="is-IS" sz="1400" b="0" i="0" u="none" strike="noStrike">
                        <a:solidFill>
                          <a:srgbClr val="000000"/>
                        </a:solidFill>
                        <a:effectLst/>
                        <a:latin typeface="Calibri" charset="0"/>
                      </a:endParaRPr>
                    </a:p>
                  </a:txBody>
                  <a:tcPr marL="6350" marR="6350" marT="6350" marB="0" anchor="b"/>
                </a:tc>
                <a:tc>
                  <a:txBody>
                    <a:bodyPr/>
                    <a:lstStyle/>
                    <a:p>
                      <a:pPr algn="r" fontAlgn="b"/>
                      <a:r>
                        <a:rPr lang="fi-FI" sz="1400" u="none" strike="noStrike">
                          <a:effectLst/>
                        </a:rPr>
                        <a:t>0.87</a:t>
                      </a:r>
                      <a:endParaRPr lang="fi-FI"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5"/>
                  </a:ext>
                </a:extLst>
              </a:tr>
              <a:tr h="241300">
                <a:tc>
                  <a:txBody>
                    <a:bodyPr/>
                    <a:lstStyle/>
                    <a:p>
                      <a:pPr algn="ctr" fontAlgn="b"/>
                      <a:r>
                        <a:rPr lang="en-US" sz="1400" u="none" strike="noStrike" dirty="0">
                          <a:effectLst/>
                        </a:rPr>
                        <a:t>4</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a:effectLst/>
                        </a:rPr>
                        <a:t>4 Axle Single Tandem</a:t>
                      </a:r>
                      <a:endParaRPr lang="en-US" sz="1400" b="0" i="0" u="none" strike="noStrike">
                        <a:solidFill>
                          <a:srgbClr val="000000"/>
                        </a:solidFill>
                        <a:effectLst/>
                        <a:latin typeface="Calibri" charset="0"/>
                      </a:endParaRPr>
                    </a:p>
                  </a:txBody>
                  <a:tcPr marL="6350" marR="6350" marT="6350" marB="0" anchor="b"/>
                </a:tc>
                <a:tc>
                  <a:txBody>
                    <a:bodyPr/>
                    <a:lstStyle/>
                    <a:p>
                      <a:pPr algn="ctr" fontAlgn="ctr"/>
                      <a:r>
                        <a:rPr lang="mr-IN" sz="1400" u="none" strike="noStrike">
                          <a:effectLst/>
                        </a:rPr>
                        <a:t>1.2-22</a:t>
                      </a:r>
                      <a:endParaRPr lang="mr-IN" sz="1400" b="0" i="0" u="none" strike="noStrike">
                        <a:solidFill>
                          <a:srgbClr val="000000"/>
                        </a:solidFill>
                        <a:effectLst/>
                        <a:latin typeface="Calibri" charset="0"/>
                      </a:endParaRPr>
                    </a:p>
                  </a:txBody>
                  <a:tcPr marL="6350" marR="6350" marT="6350" marB="0" anchor="ctr"/>
                </a:tc>
                <a:tc rowSpan="3">
                  <a:txBody>
                    <a:bodyPr/>
                    <a:lstStyle/>
                    <a:p>
                      <a:pPr algn="ctr" fontAlgn="ctr"/>
                      <a:r>
                        <a:rPr lang="is-IS" sz="1400" u="none" strike="noStrike">
                          <a:effectLst/>
                        </a:rPr>
                        <a:t>5076</a:t>
                      </a:r>
                      <a:endParaRPr lang="is-IS" sz="1400" b="0" i="0" u="none" strike="noStrike">
                        <a:solidFill>
                          <a:srgbClr val="000000"/>
                        </a:solidFill>
                        <a:effectLst/>
                        <a:latin typeface="Calibri" charset="0"/>
                      </a:endParaRPr>
                    </a:p>
                  </a:txBody>
                  <a:tcPr marL="6350" marR="6350" marT="6350" marB="0" anchor="ctr"/>
                </a:tc>
                <a:tc rowSpan="3">
                  <a:txBody>
                    <a:bodyPr/>
                    <a:lstStyle/>
                    <a:p>
                      <a:pPr algn="ctr" fontAlgn="ctr"/>
                      <a:r>
                        <a:rPr lang="hr-HR" sz="1400" u="none" strike="noStrike">
                          <a:effectLst/>
                        </a:rPr>
                        <a:t>6.41</a:t>
                      </a:r>
                      <a:endParaRPr lang="hr-HR" sz="1400" b="0" i="0" u="none" strike="noStrike">
                        <a:solidFill>
                          <a:srgbClr val="000000"/>
                        </a:solidFill>
                        <a:effectLst/>
                        <a:latin typeface="Calibri" charset="0"/>
                      </a:endParaRPr>
                    </a:p>
                  </a:txBody>
                  <a:tcPr marL="6350" marR="6350" marT="6350" marB="0" anchor="ctr"/>
                </a:tc>
                <a:tc>
                  <a:txBody>
                    <a:bodyPr/>
                    <a:lstStyle/>
                    <a:p>
                      <a:pPr algn="r" fontAlgn="b"/>
                      <a:r>
                        <a:rPr lang="fi-FI" sz="1400" u="none" strike="noStrike">
                          <a:effectLst/>
                        </a:rPr>
                        <a:t>30,744</a:t>
                      </a:r>
                      <a:endParaRPr lang="fi-FI" sz="1400" b="0" i="0" u="none" strike="noStrike">
                        <a:solidFill>
                          <a:srgbClr val="000000"/>
                        </a:solidFill>
                        <a:effectLst/>
                        <a:latin typeface="Calibri" charset="0"/>
                      </a:endParaRPr>
                    </a:p>
                  </a:txBody>
                  <a:tcPr marL="6350" marR="6350" marT="6350" marB="0" anchor="b"/>
                </a:tc>
                <a:tc>
                  <a:txBody>
                    <a:bodyPr/>
                    <a:lstStyle/>
                    <a:p>
                      <a:pPr algn="r" fontAlgn="b"/>
                      <a:r>
                        <a:rPr lang="hr-HR" sz="1400" u="none" strike="noStrike">
                          <a:effectLst/>
                        </a:rPr>
                        <a:t>13.32</a:t>
                      </a:r>
                      <a:endParaRPr lang="hr-HR"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6"/>
                  </a:ext>
                </a:extLst>
              </a:tr>
              <a:tr h="241300">
                <a:tc>
                  <a:txBody>
                    <a:bodyPr/>
                    <a:lstStyle/>
                    <a:p>
                      <a:pPr algn="ctr" fontAlgn="b"/>
                      <a:r>
                        <a:rPr lang="en-US" sz="1400" u="none" strike="noStrike" dirty="0">
                          <a:effectLst/>
                        </a:rPr>
                        <a:t>5</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dirty="0">
                          <a:effectLst/>
                        </a:rPr>
                        <a:t>4 Axle Tandem Single</a:t>
                      </a:r>
                      <a:endParaRPr lang="en-US" sz="1400" b="0" i="0" u="none" strike="noStrike" dirty="0">
                        <a:solidFill>
                          <a:srgbClr val="000000"/>
                        </a:solidFill>
                        <a:effectLst/>
                        <a:latin typeface="Calibri" charset="0"/>
                      </a:endParaRPr>
                    </a:p>
                  </a:txBody>
                  <a:tcPr marL="6350" marR="6350" marT="6350" marB="0" anchor="b"/>
                </a:tc>
                <a:tc>
                  <a:txBody>
                    <a:bodyPr/>
                    <a:lstStyle/>
                    <a:p>
                      <a:pPr algn="ctr" fontAlgn="ctr"/>
                      <a:r>
                        <a:rPr lang="mr-IN" sz="1400" u="none" strike="noStrike">
                          <a:effectLst/>
                        </a:rPr>
                        <a:t>1.22-2</a:t>
                      </a:r>
                      <a:endParaRPr lang="mr-IN" sz="1400" b="0" i="0" u="none" strike="noStrike">
                        <a:solidFill>
                          <a:srgbClr val="000000"/>
                        </a:solidFill>
                        <a:effectLst/>
                        <a:latin typeface="Calibri" charset="0"/>
                      </a:endParaRPr>
                    </a:p>
                  </a:txBody>
                  <a:tcPr marL="6350" marR="6350" marT="6350" marB="0" anchor="ctr"/>
                </a:tc>
                <a:tc vMerge="1">
                  <a:txBody>
                    <a:bodyPr/>
                    <a:lstStyle/>
                    <a:p>
                      <a:endParaRPr lang="en-US"/>
                    </a:p>
                  </a:txBody>
                  <a:tcPr/>
                </a:tc>
                <a:tc vMerge="1">
                  <a:txBody>
                    <a:bodyPr/>
                    <a:lstStyle/>
                    <a:p>
                      <a:endParaRPr lang="en-US"/>
                    </a:p>
                  </a:txBody>
                  <a:tcPr/>
                </a:tc>
                <a:tc>
                  <a:txBody>
                    <a:bodyPr/>
                    <a:lstStyle/>
                    <a:p>
                      <a:pPr algn="r" fontAlgn="b"/>
                      <a:r>
                        <a:rPr lang="fi-FI" sz="1400" u="none" strike="noStrike">
                          <a:effectLst/>
                        </a:rPr>
                        <a:t>1,443</a:t>
                      </a:r>
                      <a:endParaRPr lang="fi-FI" sz="1400" b="0" i="0" u="none" strike="noStrike">
                        <a:solidFill>
                          <a:srgbClr val="000000"/>
                        </a:solidFill>
                        <a:effectLst/>
                        <a:latin typeface="Calibri" charset="0"/>
                      </a:endParaRPr>
                    </a:p>
                  </a:txBody>
                  <a:tcPr marL="6350" marR="6350" marT="6350" marB="0" anchor="b"/>
                </a:tc>
                <a:tc>
                  <a:txBody>
                    <a:bodyPr/>
                    <a:lstStyle/>
                    <a:p>
                      <a:pPr algn="r" fontAlgn="b"/>
                      <a:r>
                        <a:rPr lang="nb-NO" sz="1400" u="none" strike="noStrike">
                          <a:effectLst/>
                        </a:rPr>
                        <a:t>0.63</a:t>
                      </a:r>
                      <a:endParaRPr lang="nb-NO"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7"/>
                  </a:ext>
                </a:extLst>
              </a:tr>
              <a:tr h="241300">
                <a:tc>
                  <a:txBody>
                    <a:bodyPr/>
                    <a:lstStyle/>
                    <a:p>
                      <a:pPr algn="ctr" fontAlgn="b"/>
                      <a:r>
                        <a:rPr lang="en-US" sz="1400" u="none" strike="noStrike" dirty="0">
                          <a:effectLst/>
                        </a:rPr>
                        <a:t>6</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dirty="0">
                          <a:effectLst/>
                        </a:rPr>
                        <a:t>4 Axle Single</a:t>
                      </a:r>
                      <a:endParaRPr lang="en-US" sz="1400" b="0" i="0" u="none" strike="noStrike" dirty="0">
                        <a:solidFill>
                          <a:srgbClr val="000000"/>
                        </a:solidFill>
                        <a:effectLst/>
                        <a:latin typeface="Calibri" charset="0"/>
                      </a:endParaRPr>
                    </a:p>
                  </a:txBody>
                  <a:tcPr marL="6350" marR="6350" marT="6350" marB="0" anchor="b"/>
                </a:tc>
                <a:tc>
                  <a:txBody>
                    <a:bodyPr/>
                    <a:lstStyle/>
                    <a:p>
                      <a:pPr algn="ctr" fontAlgn="ctr"/>
                      <a:r>
                        <a:rPr lang="mr-IN" sz="1400" u="none" strike="noStrike">
                          <a:effectLst/>
                        </a:rPr>
                        <a:t>1.2+2.2</a:t>
                      </a:r>
                      <a:endParaRPr lang="mr-IN" sz="1400" b="0" i="0" u="none" strike="noStrike">
                        <a:solidFill>
                          <a:srgbClr val="000000"/>
                        </a:solidFill>
                        <a:effectLst/>
                        <a:latin typeface="Calibri" charset="0"/>
                      </a:endParaRPr>
                    </a:p>
                  </a:txBody>
                  <a:tcPr marL="6350" marR="6350" marT="6350" marB="0" anchor="ctr"/>
                </a:tc>
                <a:tc vMerge="1">
                  <a:txBody>
                    <a:bodyPr/>
                    <a:lstStyle/>
                    <a:p>
                      <a:endParaRPr lang="en-US"/>
                    </a:p>
                  </a:txBody>
                  <a:tcPr/>
                </a:tc>
                <a:tc vMerge="1">
                  <a:txBody>
                    <a:bodyPr/>
                    <a:lstStyle/>
                    <a:p>
                      <a:endParaRPr lang="en-US"/>
                    </a:p>
                  </a:txBody>
                  <a:tcPr/>
                </a:tc>
                <a:tc>
                  <a:txBody>
                    <a:bodyPr/>
                    <a:lstStyle/>
                    <a:p>
                      <a:pPr algn="r" fontAlgn="b"/>
                      <a:r>
                        <a:rPr lang="en-US" sz="1400" u="none" strike="noStrike">
                          <a:effectLst/>
                        </a:rPr>
                        <a:t>41</a:t>
                      </a:r>
                      <a:endParaRPr lang="en-US" sz="1400" b="0" i="0" u="none" strike="noStrike">
                        <a:solidFill>
                          <a:srgbClr val="000000"/>
                        </a:solidFill>
                        <a:effectLst/>
                        <a:latin typeface="Calibri" charset="0"/>
                      </a:endParaRPr>
                    </a:p>
                  </a:txBody>
                  <a:tcPr marL="6350" marR="6350" marT="6350" marB="0" anchor="b"/>
                </a:tc>
                <a:tc>
                  <a:txBody>
                    <a:bodyPr/>
                    <a:lstStyle/>
                    <a:p>
                      <a:pPr algn="r" fontAlgn="b"/>
                      <a:r>
                        <a:rPr lang="nb-NO" sz="1400" u="none" strike="noStrike">
                          <a:effectLst/>
                        </a:rPr>
                        <a:t>0.02</a:t>
                      </a:r>
                      <a:endParaRPr lang="nb-NO"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8"/>
                  </a:ext>
                </a:extLst>
              </a:tr>
              <a:tr h="241300">
                <a:tc>
                  <a:txBody>
                    <a:bodyPr/>
                    <a:lstStyle/>
                    <a:p>
                      <a:pPr algn="ctr" fontAlgn="b"/>
                      <a:r>
                        <a:rPr lang="en-US" sz="1400" u="none" strike="noStrike" dirty="0">
                          <a:effectLst/>
                        </a:rPr>
                        <a:t>7</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a:effectLst/>
                        </a:rPr>
                        <a:t>5 Axle Single Tandem</a:t>
                      </a:r>
                      <a:endParaRPr lang="en-US" sz="1400" b="0" i="0" u="none" strike="noStrike">
                        <a:solidFill>
                          <a:srgbClr val="000000"/>
                        </a:solidFill>
                        <a:effectLst/>
                        <a:latin typeface="Calibri" charset="0"/>
                      </a:endParaRPr>
                    </a:p>
                  </a:txBody>
                  <a:tcPr marL="6350" marR="6350" marT="6350" marB="0" anchor="b"/>
                </a:tc>
                <a:tc>
                  <a:txBody>
                    <a:bodyPr/>
                    <a:lstStyle/>
                    <a:p>
                      <a:pPr algn="ctr" fontAlgn="ctr"/>
                      <a:r>
                        <a:rPr lang="cs-CZ" sz="1400" u="none" strike="noStrike">
                          <a:effectLst/>
                        </a:rPr>
                        <a:t>1.2-222</a:t>
                      </a:r>
                      <a:endParaRPr lang="cs-CZ" sz="1400" b="0" i="0" u="none" strike="noStrike">
                        <a:solidFill>
                          <a:srgbClr val="000000"/>
                        </a:solidFill>
                        <a:effectLst/>
                        <a:latin typeface="Calibri" charset="0"/>
                      </a:endParaRPr>
                    </a:p>
                  </a:txBody>
                  <a:tcPr marL="6350" marR="6350" marT="6350" marB="0" anchor="ctr"/>
                </a:tc>
                <a:tc rowSpan="2">
                  <a:txBody>
                    <a:bodyPr/>
                    <a:lstStyle/>
                    <a:p>
                      <a:pPr algn="ctr" fontAlgn="ctr"/>
                      <a:r>
                        <a:rPr lang="is-IS" sz="1400" u="none" strike="noStrike">
                          <a:effectLst/>
                        </a:rPr>
                        <a:t>2503</a:t>
                      </a:r>
                      <a:endParaRPr lang="is-IS" sz="1400" b="0" i="0" u="none" strike="noStrike">
                        <a:solidFill>
                          <a:srgbClr val="000000"/>
                        </a:solidFill>
                        <a:effectLst/>
                        <a:latin typeface="Calibri" charset="0"/>
                      </a:endParaRPr>
                    </a:p>
                  </a:txBody>
                  <a:tcPr marL="6350" marR="6350" marT="6350" marB="0" anchor="ctr"/>
                </a:tc>
                <a:tc rowSpan="2">
                  <a:txBody>
                    <a:bodyPr/>
                    <a:lstStyle/>
                    <a:p>
                      <a:pPr algn="ctr" fontAlgn="ctr"/>
                      <a:r>
                        <a:rPr lang="hr-HR" sz="1400" u="none" strike="noStrike">
                          <a:effectLst/>
                        </a:rPr>
                        <a:t>3.16</a:t>
                      </a:r>
                      <a:endParaRPr lang="hr-HR" sz="1400" b="0" i="0" u="none" strike="noStrike">
                        <a:solidFill>
                          <a:srgbClr val="000000"/>
                        </a:solidFill>
                        <a:effectLst/>
                        <a:latin typeface="Calibri" charset="0"/>
                      </a:endParaRPr>
                    </a:p>
                  </a:txBody>
                  <a:tcPr marL="6350" marR="6350" marT="6350" marB="0" anchor="ctr"/>
                </a:tc>
                <a:tc>
                  <a:txBody>
                    <a:bodyPr/>
                    <a:lstStyle/>
                    <a:p>
                      <a:pPr algn="r" fontAlgn="b"/>
                      <a:r>
                        <a:rPr lang="cs-CZ" sz="1400" u="none" strike="noStrike">
                          <a:effectLst/>
                        </a:rPr>
                        <a:t>12,491</a:t>
                      </a:r>
                      <a:endParaRPr lang="cs-CZ" sz="1400" b="0" i="0" u="none" strike="noStrike">
                        <a:solidFill>
                          <a:srgbClr val="000000"/>
                        </a:solidFill>
                        <a:effectLst/>
                        <a:latin typeface="Calibri" charset="0"/>
                      </a:endParaRPr>
                    </a:p>
                  </a:txBody>
                  <a:tcPr marL="6350" marR="6350" marT="6350" marB="0" anchor="b"/>
                </a:tc>
                <a:tc>
                  <a:txBody>
                    <a:bodyPr/>
                    <a:lstStyle/>
                    <a:p>
                      <a:pPr algn="r" fontAlgn="b"/>
                      <a:r>
                        <a:rPr lang="nb-NO" sz="1400" u="none" strike="noStrike">
                          <a:effectLst/>
                        </a:rPr>
                        <a:t>5.41</a:t>
                      </a:r>
                      <a:endParaRPr lang="nb-NO"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9"/>
                  </a:ext>
                </a:extLst>
              </a:tr>
              <a:tr h="241300">
                <a:tc>
                  <a:txBody>
                    <a:bodyPr/>
                    <a:lstStyle/>
                    <a:p>
                      <a:pPr algn="ctr" fontAlgn="b"/>
                      <a:r>
                        <a:rPr lang="en-US" sz="1400" u="none" strike="noStrike" dirty="0">
                          <a:effectLst/>
                        </a:rPr>
                        <a:t>8</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a:effectLst/>
                        </a:rPr>
                        <a:t>5 Axle Tandem Tandem </a:t>
                      </a:r>
                      <a:endParaRPr lang="en-US" sz="1400" b="0" i="0" u="none" strike="noStrike">
                        <a:solidFill>
                          <a:srgbClr val="000000"/>
                        </a:solidFill>
                        <a:effectLst/>
                        <a:latin typeface="Calibri" charset="0"/>
                      </a:endParaRPr>
                    </a:p>
                  </a:txBody>
                  <a:tcPr marL="6350" marR="6350" marT="6350" marB="0" anchor="b"/>
                </a:tc>
                <a:tc>
                  <a:txBody>
                    <a:bodyPr/>
                    <a:lstStyle/>
                    <a:p>
                      <a:pPr algn="ctr" fontAlgn="ctr"/>
                      <a:r>
                        <a:rPr lang="mr-IN" sz="1400" u="none" strike="noStrike">
                          <a:effectLst/>
                        </a:rPr>
                        <a:t>1.22-22</a:t>
                      </a:r>
                      <a:endParaRPr lang="mr-IN" sz="1400" b="0" i="0" u="none" strike="noStrike">
                        <a:solidFill>
                          <a:srgbClr val="000000"/>
                        </a:solidFill>
                        <a:effectLst/>
                        <a:latin typeface="Calibri" charset="0"/>
                      </a:endParaRPr>
                    </a:p>
                  </a:txBody>
                  <a:tcPr marL="6350" marR="6350" marT="6350" marB="0" anchor="ctr"/>
                </a:tc>
                <a:tc vMerge="1">
                  <a:txBody>
                    <a:bodyPr/>
                    <a:lstStyle/>
                    <a:p>
                      <a:endParaRPr lang="en-US"/>
                    </a:p>
                  </a:txBody>
                  <a:tcPr/>
                </a:tc>
                <a:tc vMerge="1">
                  <a:txBody>
                    <a:bodyPr/>
                    <a:lstStyle/>
                    <a:p>
                      <a:endParaRPr lang="en-US"/>
                    </a:p>
                  </a:txBody>
                  <a:tcPr/>
                </a:tc>
                <a:tc>
                  <a:txBody>
                    <a:bodyPr/>
                    <a:lstStyle/>
                    <a:p>
                      <a:pPr algn="r" fontAlgn="b"/>
                      <a:r>
                        <a:rPr lang="is-IS" sz="1400" u="none" strike="noStrike">
                          <a:effectLst/>
                        </a:rPr>
                        <a:t>8,027</a:t>
                      </a:r>
                      <a:endParaRPr lang="is-IS" sz="1400" b="0" i="0" u="none" strike="noStrike">
                        <a:solidFill>
                          <a:srgbClr val="000000"/>
                        </a:solidFill>
                        <a:effectLst/>
                        <a:latin typeface="Calibri" charset="0"/>
                      </a:endParaRPr>
                    </a:p>
                  </a:txBody>
                  <a:tcPr marL="6350" marR="6350" marT="6350" marB="0" anchor="b"/>
                </a:tc>
                <a:tc>
                  <a:txBody>
                    <a:bodyPr/>
                    <a:lstStyle/>
                    <a:p>
                      <a:pPr algn="r" fontAlgn="b"/>
                      <a:r>
                        <a:rPr lang="hr-HR" sz="1400" u="none" strike="noStrike">
                          <a:effectLst/>
                        </a:rPr>
                        <a:t>3.48</a:t>
                      </a:r>
                      <a:endParaRPr lang="hr-HR"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0"/>
                  </a:ext>
                </a:extLst>
              </a:tr>
              <a:tr h="241300">
                <a:tc>
                  <a:txBody>
                    <a:bodyPr/>
                    <a:lstStyle/>
                    <a:p>
                      <a:pPr algn="ctr" fontAlgn="b"/>
                      <a:r>
                        <a:rPr lang="en-US" sz="1400" u="none" strike="noStrike" dirty="0">
                          <a:effectLst/>
                        </a:rPr>
                        <a:t>9</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dirty="0">
                          <a:effectLst/>
                        </a:rPr>
                        <a:t>5 Axle Single Single Tandem</a:t>
                      </a:r>
                      <a:endParaRPr lang="en-US" sz="1400" b="0" i="0" u="none" strike="noStrike" dirty="0">
                        <a:solidFill>
                          <a:srgbClr val="000000"/>
                        </a:solidFill>
                        <a:effectLst/>
                        <a:latin typeface="Calibri" charset="0"/>
                      </a:endParaRPr>
                    </a:p>
                  </a:txBody>
                  <a:tcPr marL="6350" marR="6350" marT="6350" marB="0" anchor="b"/>
                </a:tc>
                <a:tc>
                  <a:txBody>
                    <a:bodyPr/>
                    <a:lstStyle/>
                    <a:p>
                      <a:pPr algn="ctr" fontAlgn="ctr"/>
                      <a:r>
                        <a:rPr lang="hr-HR" sz="1400" u="none" strike="noStrike">
                          <a:effectLst/>
                        </a:rPr>
                        <a:t>1.2+2.22</a:t>
                      </a:r>
                      <a:endParaRPr lang="hr-HR" sz="1400" b="0" i="0" u="none" strike="noStrike">
                        <a:solidFill>
                          <a:srgbClr val="000000"/>
                        </a:solidFill>
                        <a:effectLst/>
                        <a:latin typeface="Calibri" charset="0"/>
                      </a:endParaRPr>
                    </a:p>
                  </a:txBody>
                  <a:tcPr marL="6350" marR="6350" marT="6350" marB="0" anchor="ctr"/>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r" fontAlgn="b"/>
                      <a:r>
                        <a:rPr lang="is-IS" sz="1400" u="none" strike="noStrike">
                          <a:effectLst/>
                        </a:rPr>
                        <a:t>304</a:t>
                      </a:r>
                      <a:endParaRPr lang="is-IS" sz="1400" b="0" i="0" u="none" strike="noStrike">
                        <a:solidFill>
                          <a:srgbClr val="000000"/>
                        </a:solidFill>
                        <a:effectLst/>
                        <a:latin typeface="Calibri" charset="0"/>
                      </a:endParaRPr>
                    </a:p>
                  </a:txBody>
                  <a:tcPr marL="6350" marR="6350" marT="6350" marB="0" anchor="b"/>
                </a:tc>
                <a:tc>
                  <a:txBody>
                    <a:bodyPr/>
                    <a:lstStyle/>
                    <a:p>
                      <a:pPr algn="r" fontAlgn="b"/>
                      <a:r>
                        <a:rPr lang="hr-HR" sz="1400" u="none" strike="noStrike">
                          <a:effectLst/>
                        </a:rPr>
                        <a:t>0.13</a:t>
                      </a:r>
                      <a:endParaRPr lang="hr-HR"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1"/>
                  </a:ext>
                </a:extLst>
              </a:tr>
              <a:tr h="241300">
                <a:tc>
                  <a:txBody>
                    <a:bodyPr/>
                    <a:lstStyle/>
                    <a:p>
                      <a:pPr algn="ctr" fontAlgn="b"/>
                      <a:r>
                        <a:rPr lang="en-US" sz="1400" u="none" strike="noStrike" dirty="0">
                          <a:effectLst/>
                        </a:rPr>
                        <a:t>10</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dirty="0">
                          <a:effectLst/>
                        </a:rPr>
                        <a:t>5 Axle Tandem Single Single</a:t>
                      </a:r>
                      <a:endParaRPr lang="en-US" sz="1400" b="0" i="0" u="none" strike="noStrike" dirty="0">
                        <a:solidFill>
                          <a:srgbClr val="000000"/>
                        </a:solidFill>
                        <a:effectLst/>
                        <a:latin typeface="Calibri" charset="0"/>
                      </a:endParaRPr>
                    </a:p>
                  </a:txBody>
                  <a:tcPr marL="6350" marR="6350" marT="6350" marB="0" anchor="b"/>
                </a:tc>
                <a:tc>
                  <a:txBody>
                    <a:bodyPr/>
                    <a:lstStyle/>
                    <a:p>
                      <a:pPr algn="ctr" fontAlgn="ctr"/>
                      <a:r>
                        <a:rPr lang="hr-HR" sz="1400" u="none" strike="noStrike">
                          <a:effectLst/>
                        </a:rPr>
                        <a:t>1.22+2.2</a:t>
                      </a:r>
                      <a:endParaRPr lang="hr-HR" sz="1400" b="0" i="0" u="none" strike="noStrike">
                        <a:solidFill>
                          <a:srgbClr val="000000"/>
                        </a:solidFill>
                        <a:effectLst/>
                        <a:latin typeface="Calibri" charset="0"/>
                      </a:endParaRPr>
                    </a:p>
                  </a:txBody>
                  <a:tcPr marL="6350" marR="6350" marT="6350" marB="0" anchor="ctr"/>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r" fontAlgn="b"/>
                      <a:r>
                        <a:rPr lang="en-US" sz="1400" u="none" strike="noStrike">
                          <a:effectLst/>
                        </a:rPr>
                        <a:t>156</a:t>
                      </a:r>
                      <a:endParaRPr lang="en-US" sz="1400" b="0" i="0" u="none" strike="noStrike">
                        <a:solidFill>
                          <a:srgbClr val="000000"/>
                        </a:solidFill>
                        <a:effectLst/>
                        <a:latin typeface="Calibri" charset="0"/>
                      </a:endParaRPr>
                    </a:p>
                  </a:txBody>
                  <a:tcPr marL="6350" marR="6350" marT="6350" marB="0" anchor="b"/>
                </a:tc>
                <a:tc>
                  <a:txBody>
                    <a:bodyPr/>
                    <a:lstStyle/>
                    <a:p>
                      <a:pPr algn="r" fontAlgn="b"/>
                      <a:r>
                        <a:rPr lang="hr-HR" sz="1400" u="none" strike="noStrike">
                          <a:effectLst/>
                        </a:rPr>
                        <a:t>0.07</a:t>
                      </a:r>
                      <a:endParaRPr lang="hr-HR"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2"/>
                  </a:ext>
                </a:extLst>
              </a:tr>
              <a:tr h="241300">
                <a:tc>
                  <a:txBody>
                    <a:bodyPr/>
                    <a:lstStyle/>
                    <a:p>
                      <a:pPr algn="ctr" fontAlgn="b"/>
                      <a:r>
                        <a:rPr lang="cs-CZ" sz="1400" u="none" strike="noStrike" dirty="0">
                          <a:effectLst/>
                        </a:rPr>
                        <a:t>11</a:t>
                      </a:r>
                      <a:endParaRPr lang="cs-CZ" sz="1400" b="0" i="0" u="none" strike="noStrike" dirty="0">
                        <a:solidFill>
                          <a:srgbClr val="000000"/>
                        </a:solidFill>
                        <a:effectLst/>
                        <a:latin typeface="Calibri" charset="0"/>
                      </a:endParaRPr>
                    </a:p>
                  </a:txBody>
                  <a:tcPr marL="6350" marR="6350" marT="6350" marB="0" anchor="b"/>
                </a:tc>
                <a:tc>
                  <a:txBody>
                    <a:bodyPr/>
                    <a:lstStyle/>
                    <a:p>
                      <a:pPr algn="l" fontAlgn="b"/>
                      <a:r>
                        <a:rPr lang="en-US" sz="1400" u="none" strike="noStrike">
                          <a:effectLst/>
                        </a:rPr>
                        <a:t>6 Axle Tandem Tridem</a:t>
                      </a:r>
                      <a:endParaRPr lang="en-US" sz="1400" b="0" i="0" u="none" strike="noStrike">
                        <a:solidFill>
                          <a:srgbClr val="000000"/>
                        </a:solidFill>
                        <a:effectLst/>
                        <a:latin typeface="Calibri" charset="0"/>
                      </a:endParaRPr>
                    </a:p>
                  </a:txBody>
                  <a:tcPr marL="6350" marR="6350" marT="6350" marB="0" anchor="b"/>
                </a:tc>
                <a:tc>
                  <a:txBody>
                    <a:bodyPr/>
                    <a:lstStyle/>
                    <a:p>
                      <a:pPr algn="ctr" fontAlgn="ctr"/>
                      <a:r>
                        <a:rPr lang="cs-CZ" sz="1400" u="none" strike="noStrike">
                          <a:effectLst/>
                        </a:rPr>
                        <a:t>1.22-222</a:t>
                      </a:r>
                      <a:endParaRPr lang="cs-CZ" sz="1400" b="0" i="0" u="none" strike="noStrike">
                        <a:solidFill>
                          <a:srgbClr val="000000"/>
                        </a:solidFill>
                        <a:effectLst/>
                        <a:latin typeface="Calibri" charset="0"/>
                      </a:endParaRPr>
                    </a:p>
                  </a:txBody>
                  <a:tcPr marL="6350" marR="6350" marT="6350" marB="0" anchor="ctr"/>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r" fontAlgn="b"/>
                      <a:r>
                        <a:rPr lang="uk-UA" sz="1400" u="none" strike="noStrike">
                          <a:effectLst/>
                        </a:rPr>
                        <a:t>35,403</a:t>
                      </a:r>
                      <a:endParaRPr lang="uk-UA" sz="1400" b="0" i="0" u="none" strike="noStrike">
                        <a:solidFill>
                          <a:srgbClr val="000000"/>
                        </a:solidFill>
                        <a:effectLst/>
                        <a:latin typeface="Calibri" charset="0"/>
                      </a:endParaRPr>
                    </a:p>
                  </a:txBody>
                  <a:tcPr marL="6350" marR="6350" marT="6350" marB="0" anchor="b"/>
                </a:tc>
                <a:tc>
                  <a:txBody>
                    <a:bodyPr/>
                    <a:lstStyle/>
                    <a:p>
                      <a:pPr algn="r" fontAlgn="b"/>
                      <a:r>
                        <a:rPr lang="nb-NO" sz="1400" u="none" strike="noStrike">
                          <a:effectLst/>
                        </a:rPr>
                        <a:t>15.34</a:t>
                      </a:r>
                      <a:endParaRPr lang="nb-NO" sz="14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13"/>
                  </a:ext>
                </a:extLst>
              </a:tr>
              <a:tr h="241300">
                <a:tc>
                  <a:txBody>
                    <a:bodyPr/>
                    <a:lstStyle/>
                    <a:p>
                      <a:pPr algn="ctr" fontAlgn="b"/>
                      <a:endParaRPr lang="is-IS" sz="1400" b="0" i="0" u="none" strike="noStrike" dirty="0">
                        <a:solidFill>
                          <a:srgbClr val="000000"/>
                        </a:solidFill>
                        <a:effectLst/>
                        <a:latin typeface="Calibri" charset="0"/>
                      </a:endParaRPr>
                    </a:p>
                  </a:txBody>
                  <a:tcPr marL="6350" marR="6350" marT="6350" marB="0" anchor="b"/>
                </a:tc>
                <a:tc>
                  <a:txBody>
                    <a:bodyPr/>
                    <a:lstStyle/>
                    <a:p>
                      <a:pPr algn="l" fontAlgn="b"/>
                      <a:endParaRPr lang="en-US" sz="1400" b="0" i="0" u="none" strike="noStrike" dirty="0">
                        <a:solidFill>
                          <a:srgbClr val="000000"/>
                        </a:solidFill>
                        <a:effectLst/>
                        <a:latin typeface="Calibri" charset="0"/>
                      </a:endParaRPr>
                    </a:p>
                  </a:txBody>
                  <a:tcPr marL="6350" marR="6350" marT="6350" marB="0" anchor="b"/>
                </a:tc>
                <a:tc>
                  <a:txBody>
                    <a:bodyPr/>
                    <a:lstStyle/>
                    <a:p>
                      <a:pPr algn="ctr" fontAlgn="ctr"/>
                      <a:endParaRPr lang="hr-HR" sz="1400" b="0" i="0" u="none" strike="noStrike" dirty="0">
                        <a:solidFill>
                          <a:srgbClr val="000000"/>
                        </a:solidFill>
                        <a:effectLst/>
                        <a:latin typeface="Calibri" charset="0"/>
                      </a:endParaRPr>
                    </a:p>
                  </a:txBody>
                  <a:tcPr marL="6350" marR="6350" marT="6350" marB="0" anchor="ctr"/>
                </a:tc>
                <a:tc>
                  <a:txBody>
                    <a:bodyPr/>
                    <a:lstStyle/>
                    <a:p>
                      <a:pPr algn="l" fontAlgn="b"/>
                      <a:endParaRPr lang="sk-SK" sz="1400" b="0" i="0" u="none" strike="noStrike" dirty="0">
                        <a:solidFill>
                          <a:srgbClr val="000000"/>
                        </a:solidFill>
                        <a:effectLst/>
                        <a:latin typeface="Calibri" charset="0"/>
                      </a:endParaRPr>
                    </a:p>
                  </a:txBody>
                  <a:tcPr marL="6350" marR="6350" marT="6350" marB="0" anchor="b"/>
                </a:tc>
                <a:tc>
                  <a:txBody>
                    <a:bodyPr/>
                    <a:lstStyle/>
                    <a:p>
                      <a:pPr algn="l" fontAlgn="b"/>
                      <a:endParaRPr lang="sk-SK" sz="1400" b="0" i="0" u="none" strike="noStrike" dirty="0">
                        <a:solidFill>
                          <a:srgbClr val="000000"/>
                        </a:solidFill>
                        <a:effectLst/>
                        <a:latin typeface="Calibri" charset="0"/>
                      </a:endParaRPr>
                    </a:p>
                  </a:txBody>
                  <a:tcPr marL="6350" marR="6350" marT="6350" marB="0" anchor="b"/>
                </a:tc>
                <a:tc>
                  <a:txBody>
                    <a:bodyPr/>
                    <a:lstStyle/>
                    <a:p>
                      <a:pPr algn="r" fontAlgn="b"/>
                      <a:endParaRPr lang="uk-UA" sz="1400" b="0" i="0" u="none" strike="noStrike" dirty="0">
                        <a:solidFill>
                          <a:srgbClr val="000000"/>
                        </a:solidFill>
                        <a:effectLst/>
                        <a:latin typeface="Calibri" charset="0"/>
                      </a:endParaRPr>
                    </a:p>
                  </a:txBody>
                  <a:tcPr marL="6350" marR="6350" marT="6350" marB="0" anchor="b"/>
                </a:tc>
                <a:tc>
                  <a:txBody>
                    <a:bodyPr/>
                    <a:lstStyle/>
                    <a:p>
                      <a:pPr algn="r" fontAlgn="b"/>
                      <a:endParaRPr lang="nb-NO" sz="14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14"/>
                  </a:ext>
                </a:extLst>
              </a:tr>
              <a:tr h="241300">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l" fontAlgn="b"/>
                      <a:r>
                        <a:rPr lang="en-US" sz="1400" u="none" strike="noStrike" dirty="0">
                          <a:effectLst/>
                        </a:rPr>
                        <a:t>TOTAL</a:t>
                      </a:r>
                      <a:r>
                        <a:rPr lang="en-US" sz="1400" u="none" strike="noStrike" baseline="0" dirty="0">
                          <a:effectLst/>
                        </a:rPr>
                        <a:t> </a:t>
                      </a:r>
                      <a:endParaRPr lang="en-US" sz="1400" b="0" i="0" u="none" strike="noStrike" dirty="0">
                        <a:solidFill>
                          <a:srgbClr val="000000"/>
                        </a:solidFill>
                        <a:effectLst/>
                        <a:latin typeface="Calibri" charset="0"/>
                      </a:endParaRPr>
                    </a:p>
                  </a:txBody>
                  <a:tcPr marL="6350" marR="6350" marT="6350" marB="0" anchor="b"/>
                </a:tc>
                <a:tc>
                  <a:txBody>
                    <a:bodyPr/>
                    <a:lstStyle/>
                    <a:p>
                      <a:pPr algn="l" fontAlgn="b"/>
                      <a:r>
                        <a:rPr lang="sk-SK" sz="1400" u="none" strike="noStrike">
                          <a:effectLst/>
                        </a:rPr>
                        <a:t> </a:t>
                      </a:r>
                      <a:endParaRPr lang="sk-SK" sz="1400" b="0" i="0" u="none" strike="noStrike">
                        <a:solidFill>
                          <a:srgbClr val="000000"/>
                        </a:solidFill>
                        <a:effectLst/>
                        <a:latin typeface="Calibri" charset="0"/>
                      </a:endParaRPr>
                    </a:p>
                  </a:txBody>
                  <a:tcPr marL="6350" marR="6350" marT="6350" marB="0" anchor="b"/>
                </a:tc>
                <a:tc>
                  <a:txBody>
                    <a:bodyPr/>
                    <a:lstStyle/>
                    <a:p>
                      <a:pPr algn="r" fontAlgn="b"/>
                      <a:r>
                        <a:rPr lang="is-IS" sz="1400" u="none" strike="noStrike">
                          <a:effectLst/>
                        </a:rPr>
                        <a:t>79,200</a:t>
                      </a:r>
                      <a:endParaRPr lang="is-IS" sz="1400" b="0" i="0" u="none" strike="noStrike">
                        <a:solidFill>
                          <a:srgbClr val="000000"/>
                        </a:solidFill>
                        <a:effectLst/>
                        <a:latin typeface="Calibri" charset="0"/>
                      </a:endParaRPr>
                    </a:p>
                  </a:txBody>
                  <a:tcPr marL="6350" marR="6350" marT="6350" marB="0" anchor="b"/>
                </a:tc>
                <a:tc>
                  <a:txBody>
                    <a:bodyPr/>
                    <a:lstStyle/>
                    <a:p>
                      <a:pPr algn="r" fontAlgn="b"/>
                      <a:r>
                        <a:rPr lang="nb-NO" sz="1400" u="none" strike="noStrike">
                          <a:effectLst/>
                        </a:rPr>
                        <a:t>100.00</a:t>
                      </a:r>
                      <a:endParaRPr lang="nb-NO" sz="1400" b="0" i="0" u="none" strike="noStrike">
                        <a:solidFill>
                          <a:srgbClr val="000000"/>
                        </a:solidFill>
                        <a:effectLst/>
                        <a:latin typeface="Calibri" charset="0"/>
                      </a:endParaRPr>
                    </a:p>
                  </a:txBody>
                  <a:tcPr marL="6350" marR="6350" marT="6350" marB="0" anchor="b"/>
                </a:tc>
                <a:tc>
                  <a:txBody>
                    <a:bodyPr/>
                    <a:lstStyle/>
                    <a:p>
                      <a:pPr algn="r" fontAlgn="b"/>
                      <a:r>
                        <a:rPr lang="is-IS" sz="1400" u="none" strike="noStrike" dirty="0">
                          <a:effectLst/>
                        </a:rPr>
                        <a:t>230,856</a:t>
                      </a:r>
                      <a:endParaRPr lang="is-IS" sz="1400" b="0" i="0" u="none" strike="noStrike" dirty="0">
                        <a:solidFill>
                          <a:srgbClr val="000000"/>
                        </a:solidFill>
                        <a:effectLst/>
                        <a:latin typeface="Calibri" charset="0"/>
                      </a:endParaRPr>
                    </a:p>
                  </a:txBody>
                  <a:tcPr marL="6350" marR="6350" marT="6350" marB="0" anchor="b"/>
                </a:tc>
                <a:tc>
                  <a:txBody>
                    <a:bodyPr/>
                    <a:lstStyle/>
                    <a:p>
                      <a:pPr algn="r" fontAlgn="b"/>
                      <a:r>
                        <a:rPr lang="nb-NO" sz="1400" u="none" strike="noStrike" dirty="0">
                          <a:effectLst/>
                        </a:rPr>
                        <a:t>100.00</a:t>
                      </a:r>
                      <a:endParaRPr lang="nb-NO" sz="14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15"/>
                  </a:ext>
                </a:extLst>
              </a:tr>
            </a:tbl>
          </a:graphicData>
        </a:graphic>
      </p:graphicFrame>
      <p:sp>
        <p:nvSpPr>
          <p:cNvPr id="9" name="TextBox 8"/>
          <p:cNvSpPr txBox="1"/>
          <p:nvPr/>
        </p:nvSpPr>
        <p:spPr>
          <a:xfrm>
            <a:off x="977900" y="5445556"/>
            <a:ext cx="2872902" cy="276999"/>
          </a:xfrm>
          <a:prstGeom prst="rect">
            <a:avLst/>
          </a:prstGeom>
          <a:noFill/>
        </p:spPr>
        <p:txBody>
          <a:bodyPr wrap="none" rtlCol="0">
            <a:spAutoFit/>
          </a:bodyPr>
          <a:lstStyle/>
          <a:p>
            <a:r>
              <a:rPr lang="en-US" sz="1200" i="1" dirty="0"/>
              <a:t>Source: NTRC, Min of Communications</a:t>
            </a:r>
          </a:p>
        </p:txBody>
      </p:sp>
    </p:spTree>
    <p:extLst>
      <p:ext uri="{BB962C8B-B14F-4D97-AF65-F5344CB8AC3E}">
        <p14:creationId xmlns:p14="http://schemas.microsoft.com/office/powerpoint/2010/main" val="19283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 y="188640"/>
            <a:ext cx="9464040" cy="639762"/>
          </a:xfrm>
        </p:spPr>
        <p:txBody>
          <a:bodyPr/>
          <a:lstStyle/>
          <a:p>
            <a:r>
              <a:rPr lang="en-CA" dirty="0"/>
              <a:t>Logistics / Trucking Industry - Opportunities</a:t>
            </a:r>
          </a:p>
        </p:txBody>
      </p:sp>
      <p:sp>
        <p:nvSpPr>
          <p:cNvPr id="3" name="Text Placeholder 2"/>
          <p:cNvSpPr>
            <a:spLocks noGrp="1"/>
          </p:cNvSpPr>
          <p:nvPr>
            <p:ph type="body" sz="quarter" idx="13"/>
          </p:nvPr>
        </p:nvSpPr>
        <p:spPr>
          <a:xfrm>
            <a:off x="400016" y="1071546"/>
            <a:ext cx="9754328" cy="5257800"/>
          </a:xfrm>
        </p:spPr>
        <p:txBody>
          <a:bodyPr/>
          <a:lstStyle/>
          <a:p>
            <a:pPr algn="just"/>
            <a:endParaRPr lang="en-CA" sz="1600" dirty="0"/>
          </a:p>
          <a:p>
            <a:pPr algn="just">
              <a:buFont typeface="Arial" pitchFamily="34" charset="0"/>
              <a:buChar char="•"/>
            </a:pPr>
            <a:r>
              <a:rPr lang="en-CA" sz="1600" dirty="0"/>
              <a:t>Enhancement in regional connectivity – transit trade agreements like QTTA, UN-TIR, and ATA </a:t>
            </a:r>
          </a:p>
          <a:p>
            <a:pPr algn="just">
              <a:buFont typeface="Arial" pitchFamily="34" charset="0"/>
              <a:buChar char="•"/>
            </a:pPr>
            <a:endParaRPr lang="en-CA" sz="1600" dirty="0"/>
          </a:p>
          <a:p>
            <a:pPr algn="just">
              <a:buFont typeface="Arial" pitchFamily="34" charset="0"/>
              <a:buChar char="•"/>
            </a:pPr>
            <a:r>
              <a:rPr lang="en-CA" sz="1600" dirty="0"/>
              <a:t>Post Pandemic integration with China on CPEC</a:t>
            </a:r>
          </a:p>
          <a:p>
            <a:pPr algn="just">
              <a:buFont typeface="Arial" pitchFamily="34" charset="0"/>
              <a:buChar char="•"/>
            </a:pPr>
            <a:endParaRPr lang="en-CA" sz="1600" dirty="0"/>
          </a:p>
          <a:p>
            <a:pPr algn="just">
              <a:buFont typeface="Arial" pitchFamily="34" charset="0"/>
              <a:buChar char="•"/>
            </a:pPr>
            <a:r>
              <a:rPr lang="en-CA" sz="1600" dirty="0"/>
              <a:t>Development of road infrastructure, freight villages and logistics centers </a:t>
            </a:r>
          </a:p>
          <a:p>
            <a:pPr algn="just"/>
            <a:endParaRPr lang="en-CA" sz="1600" dirty="0"/>
          </a:p>
          <a:p>
            <a:pPr algn="just">
              <a:buFont typeface="Arial" pitchFamily="34" charset="0"/>
              <a:buChar char="•"/>
            </a:pPr>
            <a:r>
              <a:rPr lang="en-CA" sz="1600" dirty="0"/>
              <a:t>Generation of opportunities in logistics sector (coal movement from Thar coal mine, thriving cement sector, LPG/LNG energy sector, steel sector, </a:t>
            </a:r>
            <a:r>
              <a:rPr lang="en-CA" sz="1600" dirty="0" err="1"/>
              <a:t>agri</a:t>
            </a:r>
            <a:r>
              <a:rPr lang="en-CA" sz="1600" dirty="0"/>
              <a:t> business like DAP, wheat and FMCG)</a:t>
            </a:r>
          </a:p>
          <a:p>
            <a:pPr algn="just">
              <a:buFont typeface="Arial" pitchFamily="34" charset="0"/>
              <a:buChar char="•"/>
            </a:pPr>
            <a:endParaRPr lang="en-CA" sz="1600" dirty="0"/>
          </a:p>
          <a:p>
            <a:pPr algn="just">
              <a:buFont typeface="Arial" pitchFamily="34" charset="0"/>
              <a:buChar char="•"/>
            </a:pPr>
            <a:r>
              <a:rPr lang="en-CA" sz="1600" dirty="0"/>
              <a:t>Modernization of trucking fleet with integration of smart technology</a:t>
            </a:r>
          </a:p>
          <a:p>
            <a:pPr algn="just">
              <a:buFont typeface="Arial" pitchFamily="34" charset="0"/>
              <a:buChar char="•"/>
            </a:pPr>
            <a:endParaRPr lang="en-CA" sz="1600" dirty="0"/>
          </a:p>
          <a:p>
            <a:pPr algn="just">
              <a:buFont typeface="Arial" pitchFamily="34" charset="0"/>
              <a:buChar char="•"/>
            </a:pPr>
            <a:r>
              <a:rPr lang="en-CA" sz="1600" dirty="0"/>
              <a:t>Entry of big businesses in Freight and Logistics such as Interloop (Momentum), US Apparel (LEEDS), Colony Textile (</a:t>
            </a:r>
            <a:r>
              <a:rPr lang="en-CA" sz="1600" dirty="0" err="1"/>
              <a:t>Haulrite</a:t>
            </a:r>
            <a:r>
              <a:rPr lang="en-CA" sz="1600" dirty="0"/>
              <a:t>) and Engro (Engro Logistics).</a:t>
            </a:r>
          </a:p>
          <a:p>
            <a:pPr algn="just">
              <a:buFont typeface="Arial" pitchFamily="34" charset="0"/>
              <a:buChar char="•"/>
            </a:pPr>
            <a:endParaRPr lang="en-CA" sz="1600" dirty="0"/>
          </a:p>
          <a:p>
            <a:pPr algn="just">
              <a:buFont typeface="Arial" pitchFamily="34" charset="0"/>
              <a:buChar char="•"/>
            </a:pPr>
            <a:r>
              <a:rPr lang="en-CA" sz="1600" dirty="0"/>
              <a:t>Stimulus for growth required for professional haulage companies represented by Fleet Operators Association of Pakistan</a:t>
            </a:r>
          </a:p>
          <a:p>
            <a:pPr>
              <a:buFont typeface="Arial" pitchFamily="34" charset="0"/>
              <a:buChar char="•"/>
            </a:pPr>
            <a:endParaRPr lang="en-CA" sz="2000" dirty="0"/>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6</a:t>
            </a:fld>
            <a:endParaRPr lang="en-SG"/>
          </a:p>
        </p:txBody>
      </p:sp>
    </p:spTree>
    <p:extLst>
      <p:ext uri="{BB962C8B-B14F-4D97-AF65-F5344CB8AC3E}">
        <p14:creationId xmlns:p14="http://schemas.microsoft.com/office/powerpoint/2010/main" val="63959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 y="188640"/>
            <a:ext cx="9464040" cy="639762"/>
          </a:xfrm>
        </p:spPr>
        <p:txBody>
          <a:bodyPr/>
          <a:lstStyle/>
          <a:p>
            <a:r>
              <a:rPr lang="en-CA" dirty="0"/>
              <a:t>Trucking Industry </a:t>
            </a:r>
            <a:r>
              <a:rPr lang="mr-IN" dirty="0"/>
              <a:t>–</a:t>
            </a:r>
            <a:r>
              <a:rPr lang="en-CA" dirty="0"/>
              <a:t> 3 Big Issues &amp; Their Solutions</a:t>
            </a:r>
          </a:p>
        </p:txBody>
      </p:sp>
      <p:sp>
        <p:nvSpPr>
          <p:cNvPr id="3" name="Text Placeholder 2"/>
          <p:cNvSpPr>
            <a:spLocks noGrp="1"/>
          </p:cNvSpPr>
          <p:nvPr>
            <p:ph type="body" sz="quarter" idx="13"/>
          </p:nvPr>
        </p:nvSpPr>
        <p:spPr>
          <a:xfrm>
            <a:off x="145233" y="1071546"/>
            <a:ext cx="10153128" cy="5257800"/>
          </a:xfrm>
          <a:noFill/>
        </p:spPr>
        <p:txBody>
          <a:bodyPr/>
          <a:lstStyle/>
          <a:p>
            <a:r>
              <a:rPr lang="en-US" sz="1600" dirty="0"/>
              <a:t>a. </a:t>
            </a:r>
            <a:r>
              <a:rPr lang="en-US" sz="1600" b="1" dirty="0"/>
              <a:t>Trucking has remained a cottage industry with owner-drivers lacking financial prowess, technology and and training. </a:t>
            </a:r>
          </a:p>
          <a:p>
            <a:r>
              <a:rPr lang="en-US" sz="1600" dirty="0"/>
              <a:t> </a:t>
            </a:r>
            <a:r>
              <a:rPr lang="en-US" sz="1600" i="1" dirty="0"/>
              <a:t>Solution: Trucking to be made into an industry and provided government support in shape of loans similar to the TERF financing to modernize and kick-start the manufacturing sector</a:t>
            </a:r>
            <a:r>
              <a:rPr lang="en-US" sz="1600" dirty="0"/>
              <a:t>. </a:t>
            </a:r>
            <a:r>
              <a:rPr lang="en-GB" sz="1600" dirty="0">
                <a:ln w="0"/>
                <a:effectLst>
                  <a:outerShdw blurRad="38100" dist="19050" dir="2700000" algn="tl" rotWithShape="0">
                    <a:schemeClr val="dk1">
                      <a:alpha val="40000"/>
                    </a:schemeClr>
                  </a:outerShdw>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Defining the minimum age requirement for trucks as part of National Priority Sector Export Strategy of </a:t>
            </a:r>
            <a:r>
              <a:rPr lang="en-GB" sz="1600" dirty="0" err="1">
                <a:ln w="0"/>
                <a:effectLst>
                  <a:outerShdw blurRad="38100" dist="19050" dir="2700000" algn="tl" rotWithShape="0">
                    <a:schemeClr val="dk1">
                      <a:alpha val="40000"/>
                    </a:schemeClr>
                  </a:outerShdw>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GoP</a:t>
            </a:r>
            <a:endParaRPr lang="en-GB" sz="16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p>
          <a:p>
            <a:r>
              <a:rPr lang="en-US" sz="1600" dirty="0"/>
              <a:t> </a:t>
            </a:r>
          </a:p>
          <a:p>
            <a:r>
              <a:rPr lang="en-US" sz="1600" dirty="0"/>
              <a:t>b. </a:t>
            </a:r>
            <a:r>
              <a:rPr lang="en-US" sz="1600" b="1" dirty="0"/>
              <a:t>Road Freight Industry not being able to modernize</a:t>
            </a:r>
            <a:r>
              <a:rPr lang="en-US" sz="1600" dirty="0"/>
              <a:t> as successive governments have ignored the hazards of </a:t>
            </a:r>
            <a:r>
              <a:rPr lang="en-US" sz="1600" b="1" dirty="0"/>
              <a:t>overloading</a:t>
            </a:r>
            <a:r>
              <a:rPr lang="en-US" sz="1600" dirty="0"/>
              <a:t> -loss of life, loss of property and destruction of highways. Axle load regime in Pakistan is the most liberal in the region and yet it is not implemented. </a:t>
            </a:r>
            <a:r>
              <a:rPr lang="en-US" sz="1600" b="1" dirty="0"/>
              <a:t>Trucking companies cannot become profitable with legal loads being carried in modern trucks. </a:t>
            </a:r>
            <a:r>
              <a:rPr lang="en-US" sz="1600" dirty="0"/>
              <a:t> Highway construction is designed for carrying 8.5 tons per axle, we allow 12 tons per axle and move 18 tons per axle.</a:t>
            </a:r>
          </a:p>
          <a:p>
            <a:r>
              <a:rPr lang="en-US" sz="1600" dirty="0"/>
              <a:t> </a:t>
            </a:r>
            <a:r>
              <a:rPr lang="en-US" sz="1600" i="1" dirty="0"/>
              <a:t>Solution: Axle load regime would be implemented in letter and spirit according to the NHSO 2000. There will be a backlash from certain segments when this law is implemented but the growth of the industry is dependent on modernizing of this segment. </a:t>
            </a:r>
            <a:endParaRPr lang="en-US" sz="1600" dirty="0"/>
          </a:p>
          <a:p>
            <a:r>
              <a:rPr lang="en-US" sz="1600" dirty="0"/>
              <a:t> </a:t>
            </a:r>
          </a:p>
          <a:p>
            <a:r>
              <a:rPr lang="en-US" sz="1600" dirty="0"/>
              <a:t>c. </a:t>
            </a:r>
            <a:r>
              <a:rPr lang="en-US" sz="1600" b="1" dirty="0"/>
              <a:t>Majority of Driver’s License for Heavy Duty Vehicles (HTV) are Fake </a:t>
            </a:r>
          </a:p>
          <a:p>
            <a:r>
              <a:rPr lang="en-US" sz="1600" dirty="0"/>
              <a:t> </a:t>
            </a:r>
            <a:r>
              <a:rPr lang="en-US" sz="1600" i="1" dirty="0"/>
              <a:t>Solution: Process of issuance needs to be streamlined and made practical.  Consultative meeting with stakeholders like the Fleet Operators Association should be initiated </a:t>
            </a:r>
            <a:endParaRPr lang="en-CA" sz="1600" dirty="0"/>
          </a:p>
        </p:txBody>
      </p:sp>
      <p:sp>
        <p:nvSpPr>
          <p:cNvPr id="4" name="Slide Number Placeholder 3"/>
          <p:cNvSpPr>
            <a:spLocks noGrp="1"/>
          </p:cNvSpPr>
          <p:nvPr>
            <p:ph type="sldNum" sz="quarter" idx="16"/>
          </p:nvPr>
        </p:nvSpPr>
        <p:spPr/>
        <p:txBody>
          <a:bodyPr/>
          <a:lstStyle/>
          <a:p>
            <a:pPr>
              <a:defRPr/>
            </a:pPr>
            <a:r>
              <a:rPr lang="en-SG"/>
              <a:t> </a:t>
            </a:r>
            <a:fld id="{09B72945-409B-4DB8-BFC9-2BF708B6C637}" type="slidenum">
              <a:rPr lang="en-SG" smtClean="0"/>
              <a:pPr>
                <a:defRPr/>
              </a:pPr>
              <a:t>7</a:t>
            </a:fld>
            <a:endParaRPr lang="en-SG"/>
          </a:p>
        </p:txBody>
      </p:sp>
    </p:spTree>
    <p:extLst>
      <p:ext uri="{BB962C8B-B14F-4D97-AF65-F5344CB8AC3E}">
        <p14:creationId xmlns:p14="http://schemas.microsoft.com/office/powerpoint/2010/main" val="407002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382A35-8B52-B047-8DE4-D93FE9F18F91}"/>
              </a:ext>
            </a:extLst>
          </p:cNvPr>
          <p:cNvSpPr txBox="1"/>
          <p:nvPr/>
        </p:nvSpPr>
        <p:spPr>
          <a:xfrm>
            <a:off x="439712" y="299804"/>
            <a:ext cx="9229008" cy="492443"/>
          </a:xfrm>
          <a:prstGeom prst="rect">
            <a:avLst/>
          </a:prstGeom>
          <a:noFill/>
        </p:spPr>
        <p:txBody>
          <a:bodyPr wrap="square" rtlCol="0">
            <a:spAutoFit/>
          </a:bodyPr>
          <a:lstStyle/>
          <a:p>
            <a:r>
              <a:rPr lang="x-none" sz="2600" dirty="0">
                <a:solidFill>
                  <a:srgbClr val="C00000"/>
                </a:solidFill>
              </a:rPr>
              <a:t>Pakistan </a:t>
            </a:r>
            <a:r>
              <a:rPr lang="en-US" sz="2600" dirty="0">
                <a:solidFill>
                  <a:srgbClr val="C00000"/>
                </a:solidFill>
              </a:rPr>
              <a:t>-</a:t>
            </a:r>
            <a:r>
              <a:rPr lang="x-none" sz="2600" dirty="0">
                <a:solidFill>
                  <a:srgbClr val="C00000"/>
                </a:solidFill>
              </a:rPr>
              <a:t> </a:t>
            </a:r>
            <a:r>
              <a:rPr lang="en-US" sz="2600" dirty="0">
                <a:solidFill>
                  <a:srgbClr val="C00000"/>
                </a:solidFill>
              </a:rPr>
              <a:t>M</a:t>
            </a:r>
            <a:r>
              <a:rPr lang="x-none" sz="2600" dirty="0">
                <a:solidFill>
                  <a:srgbClr val="C00000"/>
                </a:solidFill>
              </a:rPr>
              <a:t>ost </a:t>
            </a:r>
            <a:r>
              <a:rPr lang="en-US" sz="2600" dirty="0">
                <a:solidFill>
                  <a:srgbClr val="C00000"/>
                </a:solidFill>
              </a:rPr>
              <a:t>Liberal L</a:t>
            </a:r>
            <a:r>
              <a:rPr lang="x-none" sz="2600" dirty="0">
                <a:solidFill>
                  <a:srgbClr val="C00000"/>
                </a:solidFill>
              </a:rPr>
              <a:t>oad </a:t>
            </a:r>
            <a:r>
              <a:rPr lang="en-US" sz="2600" dirty="0">
                <a:solidFill>
                  <a:srgbClr val="C00000"/>
                </a:solidFill>
              </a:rPr>
              <a:t>Limits (</a:t>
            </a:r>
            <a:r>
              <a:rPr lang="en-US" sz="2600" i="1" dirty="0">
                <a:solidFill>
                  <a:srgbClr val="C00000"/>
                </a:solidFill>
              </a:rPr>
              <a:t>yet we overload…</a:t>
            </a:r>
            <a:r>
              <a:rPr lang="en-US" sz="2600" dirty="0">
                <a:solidFill>
                  <a:srgbClr val="C00000"/>
                </a:solidFill>
              </a:rPr>
              <a:t>)</a:t>
            </a:r>
            <a:endParaRPr lang="x-none" sz="2600" dirty="0">
              <a:solidFill>
                <a:srgbClr val="C00000"/>
              </a:solidFill>
            </a:endParaRPr>
          </a:p>
        </p:txBody>
      </p:sp>
      <p:pic>
        <p:nvPicPr>
          <p:cNvPr id="5" name="Picture 4">
            <a:extLst>
              <a:ext uri="{FF2B5EF4-FFF2-40B4-BE49-F238E27FC236}">
                <a16:creationId xmlns:a16="http://schemas.microsoft.com/office/drawing/2014/main" id="{A835F68B-0590-DC46-8246-3A0EBB4DEE92}"/>
              </a:ext>
            </a:extLst>
          </p:cNvPr>
          <p:cNvPicPr>
            <a:picLocks noChangeAspect="1"/>
          </p:cNvPicPr>
          <p:nvPr/>
        </p:nvPicPr>
        <p:blipFill>
          <a:blip r:embed="rId2"/>
          <a:stretch>
            <a:fillRect/>
          </a:stretch>
        </p:blipFill>
        <p:spPr>
          <a:xfrm>
            <a:off x="4487056" y="977576"/>
            <a:ext cx="5291840" cy="3568700"/>
          </a:xfrm>
          <a:prstGeom prst="rect">
            <a:avLst/>
          </a:prstGeom>
        </p:spPr>
      </p:pic>
      <p:pic>
        <p:nvPicPr>
          <p:cNvPr id="7" name="Picture 6">
            <a:extLst>
              <a:ext uri="{FF2B5EF4-FFF2-40B4-BE49-F238E27FC236}">
                <a16:creationId xmlns:a16="http://schemas.microsoft.com/office/drawing/2014/main" id="{FE64C6AC-EB76-A547-AD3B-4F19754C2962}"/>
              </a:ext>
            </a:extLst>
          </p:cNvPr>
          <p:cNvPicPr>
            <a:picLocks noChangeAspect="1"/>
          </p:cNvPicPr>
          <p:nvPr/>
        </p:nvPicPr>
        <p:blipFill>
          <a:blip r:embed="rId3"/>
          <a:stretch>
            <a:fillRect/>
          </a:stretch>
        </p:blipFill>
        <p:spPr>
          <a:xfrm>
            <a:off x="4487056" y="4546276"/>
            <a:ext cx="5291841" cy="1663700"/>
          </a:xfrm>
          <a:prstGeom prst="rect">
            <a:avLst/>
          </a:prstGeom>
        </p:spPr>
      </p:pic>
      <p:sp>
        <p:nvSpPr>
          <p:cNvPr id="8" name="TextBox 7">
            <a:extLst>
              <a:ext uri="{FF2B5EF4-FFF2-40B4-BE49-F238E27FC236}">
                <a16:creationId xmlns:a16="http://schemas.microsoft.com/office/drawing/2014/main" id="{1869F0B4-71A0-034D-9096-D166976C3B4C}"/>
              </a:ext>
            </a:extLst>
          </p:cNvPr>
          <p:cNvSpPr txBox="1"/>
          <p:nvPr/>
        </p:nvSpPr>
        <p:spPr>
          <a:xfrm>
            <a:off x="4614727" y="6250421"/>
            <a:ext cx="3369577" cy="307777"/>
          </a:xfrm>
          <a:prstGeom prst="rect">
            <a:avLst/>
          </a:prstGeom>
          <a:noFill/>
        </p:spPr>
        <p:txBody>
          <a:bodyPr wrap="none" rtlCol="0">
            <a:spAutoFit/>
          </a:bodyPr>
          <a:lstStyle/>
          <a:p>
            <a:r>
              <a:rPr lang="x-none" sz="1400" dirty="0">
                <a:solidFill>
                  <a:schemeClr val="tx1">
                    <a:lumMod val="65000"/>
                    <a:lumOff val="35000"/>
                  </a:schemeClr>
                </a:solidFill>
              </a:rPr>
              <a:t>Source: </a:t>
            </a:r>
            <a:r>
              <a:rPr lang="en-GB" sz="1400" dirty="0">
                <a:solidFill>
                  <a:schemeClr val="tx1">
                    <a:lumMod val="65000"/>
                    <a:lumOff val="35000"/>
                  </a:schemeClr>
                </a:solidFill>
                <a:hlinkClick r:id="rId4"/>
              </a:rPr>
              <a:t>www.unescap.org/sites/</a:t>
            </a:r>
            <a:r>
              <a:rPr lang="en-GB" sz="1400" dirty="0">
                <a:solidFill>
                  <a:schemeClr val="tx1">
                    <a:lumMod val="65000"/>
                    <a:lumOff val="35000"/>
                  </a:schemeClr>
                </a:solidFill>
              </a:rPr>
              <a:t> default/</a:t>
            </a:r>
          </a:p>
        </p:txBody>
      </p:sp>
      <p:pic>
        <p:nvPicPr>
          <p:cNvPr id="10" name="Picture 9">
            <a:extLst>
              <a:ext uri="{FF2B5EF4-FFF2-40B4-BE49-F238E27FC236}">
                <a16:creationId xmlns:a16="http://schemas.microsoft.com/office/drawing/2014/main" id="{D7FA3DC9-3215-8742-A8E1-02B492FF363B}"/>
              </a:ext>
            </a:extLst>
          </p:cNvPr>
          <p:cNvPicPr>
            <a:picLocks noChangeAspect="1"/>
          </p:cNvPicPr>
          <p:nvPr/>
        </p:nvPicPr>
        <p:blipFill>
          <a:blip r:embed="rId5"/>
          <a:stretch>
            <a:fillRect/>
          </a:stretch>
        </p:blipFill>
        <p:spPr>
          <a:xfrm>
            <a:off x="439712" y="965802"/>
            <a:ext cx="3786354" cy="5479969"/>
          </a:xfrm>
          <a:prstGeom prst="rect">
            <a:avLst/>
          </a:prstGeom>
        </p:spPr>
      </p:pic>
      <p:sp>
        <p:nvSpPr>
          <p:cNvPr id="11" name="Oval 10">
            <a:extLst>
              <a:ext uri="{FF2B5EF4-FFF2-40B4-BE49-F238E27FC236}">
                <a16:creationId xmlns:a16="http://schemas.microsoft.com/office/drawing/2014/main" id="{F74E81F5-A130-AB45-AD2C-B1A57A13A24F}"/>
              </a:ext>
            </a:extLst>
          </p:cNvPr>
          <p:cNvSpPr/>
          <p:nvPr/>
        </p:nvSpPr>
        <p:spPr>
          <a:xfrm>
            <a:off x="6046033" y="4342219"/>
            <a:ext cx="2998032" cy="327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3" name="Straight Arrow Connector 12">
            <a:extLst>
              <a:ext uri="{FF2B5EF4-FFF2-40B4-BE49-F238E27FC236}">
                <a16:creationId xmlns:a16="http://schemas.microsoft.com/office/drawing/2014/main" id="{9500F322-303C-5344-8479-E40420717A39}"/>
              </a:ext>
            </a:extLst>
          </p:cNvPr>
          <p:cNvCxnSpPr>
            <a:cxnSpLocks/>
          </p:cNvCxnSpPr>
          <p:nvPr/>
        </p:nvCxnSpPr>
        <p:spPr>
          <a:xfrm flipV="1">
            <a:off x="4112969" y="4823939"/>
            <a:ext cx="1933064" cy="1386038"/>
          </a:xfrm>
          <a:prstGeom prst="straightConnector1">
            <a:avLst/>
          </a:prstGeom>
          <a:ln w="12573">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7830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423247-CE71-4842-A5BE-0D6371531EFE}"/>
              </a:ext>
            </a:extLst>
          </p:cNvPr>
          <p:cNvPicPr>
            <a:picLocks noChangeAspect="1"/>
          </p:cNvPicPr>
          <p:nvPr/>
        </p:nvPicPr>
        <p:blipFill>
          <a:blip r:embed="rId3"/>
          <a:stretch>
            <a:fillRect/>
          </a:stretch>
        </p:blipFill>
        <p:spPr>
          <a:xfrm>
            <a:off x="709534" y="929391"/>
            <a:ext cx="8799227" cy="5231567"/>
          </a:xfrm>
          <a:prstGeom prst="rect">
            <a:avLst/>
          </a:prstGeom>
        </p:spPr>
      </p:pic>
      <p:sp>
        <p:nvSpPr>
          <p:cNvPr id="3" name="TextBox 2">
            <a:extLst>
              <a:ext uri="{FF2B5EF4-FFF2-40B4-BE49-F238E27FC236}">
                <a16:creationId xmlns:a16="http://schemas.microsoft.com/office/drawing/2014/main" id="{F18BC38D-B1D5-2847-9903-62F22F64F2F1}"/>
              </a:ext>
            </a:extLst>
          </p:cNvPr>
          <p:cNvSpPr txBox="1"/>
          <p:nvPr/>
        </p:nvSpPr>
        <p:spPr>
          <a:xfrm>
            <a:off x="604604" y="284813"/>
            <a:ext cx="7876580" cy="461665"/>
          </a:xfrm>
          <a:prstGeom prst="rect">
            <a:avLst/>
          </a:prstGeom>
          <a:noFill/>
        </p:spPr>
        <p:txBody>
          <a:bodyPr wrap="none" rtlCol="0">
            <a:spAutoFit/>
          </a:bodyPr>
          <a:lstStyle/>
          <a:p>
            <a:r>
              <a:rPr lang="x-none" sz="2400" dirty="0">
                <a:solidFill>
                  <a:srgbClr val="C00000"/>
                </a:solidFill>
              </a:rPr>
              <a:t>Distribution of Max. </a:t>
            </a:r>
            <a:r>
              <a:rPr lang="en-US" sz="2400" dirty="0">
                <a:solidFill>
                  <a:srgbClr val="C00000"/>
                </a:solidFill>
              </a:rPr>
              <a:t>Gross Weights</a:t>
            </a:r>
            <a:r>
              <a:rPr lang="x-none" sz="2400" dirty="0">
                <a:solidFill>
                  <a:srgbClr val="C00000"/>
                </a:solidFill>
              </a:rPr>
              <a:t> for Articulated Trucks</a:t>
            </a:r>
          </a:p>
        </p:txBody>
      </p:sp>
      <p:sp>
        <p:nvSpPr>
          <p:cNvPr id="4" name="TextBox 3">
            <a:extLst>
              <a:ext uri="{FF2B5EF4-FFF2-40B4-BE49-F238E27FC236}">
                <a16:creationId xmlns:a16="http://schemas.microsoft.com/office/drawing/2014/main" id="{5975A2A5-65CD-394B-B6B7-F8A38C2D1101}"/>
              </a:ext>
            </a:extLst>
          </p:cNvPr>
          <p:cNvSpPr txBox="1"/>
          <p:nvPr/>
        </p:nvSpPr>
        <p:spPr>
          <a:xfrm>
            <a:off x="709533" y="6210552"/>
            <a:ext cx="4691922" cy="276999"/>
          </a:xfrm>
          <a:prstGeom prst="rect">
            <a:avLst/>
          </a:prstGeom>
          <a:noFill/>
        </p:spPr>
        <p:txBody>
          <a:bodyPr wrap="square" rtlCol="0">
            <a:spAutoFit/>
          </a:bodyPr>
          <a:lstStyle/>
          <a:p>
            <a:r>
              <a:rPr lang="x-none" sz="1200" dirty="0"/>
              <a:t>Source: </a:t>
            </a:r>
            <a:r>
              <a:rPr lang="en-GB" sz="1200" dirty="0">
                <a:hlinkClick r:id="rId4">
                  <a:extLst>
                    <a:ext uri="{A12FA001-AC4F-418D-AE19-62706E023703}">
                      <ahyp:hlinkClr xmlns:ahyp="http://schemas.microsoft.com/office/drawing/2018/hyperlinkcolor" val="tx"/>
                    </a:ext>
                  </a:extLst>
                </a:hlinkClick>
              </a:rPr>
              <a:t>www.unescap.org/sites/</a:t>
            </a:r>
            <a:r>
              <a:rPr lang="en-GB" sz="1200" dirty="0"/>
              <a:t> default</a:t>
            </a:r>
            <a:r>
              <a:rPr lang="en-GB" sz="1200" dirty="0">
                <a:solidFill>
                  <a:schemeClr val="tx1">
                    <a:lumMod val="65000"/>
                    <a:lumOff val="35000"/>
                  </a:schemeClr>
                </a:solidFill>
              </a:rPr>
              <a:t>/</a:t>
            </a:r>
          </a:p>
        </p:txBody>
      </p:sp>
      <p:cxnSp>
        <p:nvCxnSpPr>
          <p:cNvPr id="7" name="Straight Arrow Connector 6">
            <a:extLst>
              <a:ext uri="{FF2B5EF4-FFF2-40B4-BE49-F238E27FC236}">
                <a16:creationId xmlns:a16="http://schemas.microsoft.com/office/drawing/2014/main" id="{95848B4C-8389-3E42-AD48-6ACDCFC1EC6A}"/>
              </a:ext>
            </a:extLst>
          </p:cNvPr>
          <p:cNvCxnSpPr>
            <a:cxnSpLocks/>
          </p:cNvCxnSpPr>
          <p:nvPr/>
        </p:nvCxnSpPr>
        <p:spPr>
          <a:xfrm flipV="1">
            <a:off x="2781783" y="3993266"/>
            <a:ext cx="2152891" cy="20602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891193"/>
      </p:ext>
    </p:extLst>
  </p:cSld>
  <p:clrMapOvr>
    <a:masterClrMapping/>
  </p:clrMapOvr>
  <p:transition spd="slow"/>
</p:sld>
</file>

<file path=ppt/theme/theme1.xml><?xml version="1.0" encoding="utf-8"?>
<a:theme xmlns:a="http://schemas.openxmlformats.org/drawingml/2006/main" name="Agility GIL Powerpoint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Topic xmlns="85c9ab38-f770-4e30-b225-fe78f2ef2294">1. PowerPoint Templates</Topic>
    <Commercial_x0020_Doc_x0020_Type xmlns="a5eb648d-3390-464e-aa9b-5625b064cb6f">4</Commercial_x0020_Doc_x0020_Type>
    <Product xmlns="a5eb648d-3390-464e-aa9b-5625b064cb6f" xsi:nil="true"/>
    <Language xmlns="85c9ab38-f770-4e30-b225-fe78f2ef2294">English</Langu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FBD3A3EAF3924983681186EAA57870" ma:contentTypeVersion="5" ma:contentTypeDescription="Create a new document." ma:contentTypeScope="" ma:versionID="dbe9955665a5681d2dc26f2206bf5971">
  <xsd:schema xmlns:xsd="http://www.w3.org/2001/XMLSchema" xmlns:xs="http://www.w3.org/2001/XMLSchema" xmlns:p="http://schemas.microsoft.com/office/2006/metadata/properties" xmlns:ns1="http://schemas.microsoft.com/sharepoint/v3" xmlns:ns2="a5eb648d-3390-464e-aa9b-5625b064cb6f" xmlns:ns3="85c9ab38-f770-4e30-b225-fe78f2ef2294" targetNamespace="http://schemas.microsoft.com/office/2006/metadata/properties" ma:root="true" ma:fieldsID="a64aca4ae3d912ac1a6092acb82082db" ns1:_="" ns2:_="" ns3:_="">
    <xsd:import namespace="http://schemas.microsoft.com/sharepoint/v3"/>
    <xsd:import namespace="a5eb648d-3390-464e-aa9b-5625b064cb6f"/>
    <xsd:import namespace="85c9ab38-f770-4e30-b225-fe78f2ef2294"/>
    <xsd:element name="properties">
      <xsd:complexType>
        <xsd:sequence>
          <xsd:element name="documentManagement">
            <xsd:complexType>
              <xsd:all>
                <xsd:element ref="ns2:Product" minOccurs="0"/>
                <xsd:element ref="ns1:KpiDescription" minOccurs="0"/>
                <xsd:element ref="ns2:Commercial_x0020_Doc_x0020_Type" minOccurs="0"/>
                <xsd:element ref="ns3:Topic"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9"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b648d-3390-464e-aa9b-5625b064cb6f" elementFormDefault="qualified">
    <xsd:import namespace="http://schemas.microsoft.com/office/2006/documentManagement/types"/>
    <xsd:import namespace="http://schemas.microsoft.com/office/infopath/2007/PartnerControls"/>
    <xsd:element name="Product" ma:index="8" nillable="true" ma:displayName="Product" ma:description="Agility commercial products" ma:list="{51fec97d-d3e0-4a2c-834a-64c298dd919a}" ma:internalName="Product" ma:showField="Title" ma:web="a5eb648d-3390-464e-aa9b-5625b064cb6f">
      <xsd:simpleType>
        <xsd:restriction base="dms:Lookup"/>
      </xsd:simpleType>
    </xsd:element>
    <xsd:element name="Commercial_x0020_Doc_x0020_Type" ma:index="10" nillable="true" ma:displayName="Commercial Doc Type" ma:list="{7ba42542-d74e-405d-b58c-3fb5e6761e09}" ma:internalName="Commercial_x0020_Doc_x0020_Type" ma:showField="Title" ma:web="a5eb648d-3390-464e-aa9b-5625b064cb6f">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85c9ab38-f770-4e30-b225-fe78f2ef2294" elementFormDefault="qualified">
    <xsd:import namespace="http://schemas.microsoft.com/office/2006/documentManagement/types"/>
    <xsd:import namespace="http://schemas.microsoft.com/office/infopath/2007/PartnerControls"/>
    <xsd:element name="Topic" ma:index="11" nillable="true" ma:displayName="Topic" ma:format="Dropdown" ma:internalName="Topic">
      <xsd:simpleType>
        <xsd:restriction base="dms:Choice">
          <xsd:enumeration value="1. PowerPoint Templates"/>
          <xsd:enumeration value="2. Email Signature Templates"/>
          <xsd:enumeration value="3. Business Card Template"/>
          <xsd:enumeration value="4. Exhibition Booth Guidelines"/>
          <xsd:enumeration value="5. Word Document Templates"/>
          <xsd:enumeration value="6. MapGenerator/PrintGenerator"/>
          <xsd:enumeration value="7. Other"/>
        </xsd:restriction>
      </xsd:simpleType>
    </xsd:element>
    <xsd:element name="Language" ma:index="12" nillable="true" ma:displayName="Language" ma:default="English" ma:format="Dropdown" ma:internalName="Language">
      <xsd:simpleType>
        <xsd:restriction base="dms:Choice">
          <xsd:enumeration value="Arabic"/>
          <xsd:enumeration value="Chinese"/>
          <xsd:enumeration value="English"/>
          <xsd:enumeration value="French"/>
          <xsd:enumeration value="German"/>
          <xsd:enumeration value="Italian"/>
          <xsd:enumeration value="Portuguese"/>
          <xsd:enumeration value="Spanish"/>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810D131-CB37-431F-A87F-664F3DE43AAA}">
  <ds:schemaRefs>
    <ds:schemaRef ds:uri="http://schemas.microsoft.com/office/2006/metadata/properties"/>
    <ds:schemaRef ds:uri="http://purl.org/dc/elements/1.1/"/>
    <ds:schemaRef ds:uri="http://schemas.microsoft.com/sharepoint/v3"/>
    <ds:schemaRef ds:uri="85c9ab38-f770-4e30-b225-fe78f2ef2294"/>
    <ds:schemaRef ds:uri="http://purl.org/dc/terms/"/>
    <ds:schemaRef ds:uri="a5eb648d-3390-464e-aa9b-5625b064cb6f"/>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DBACC1-FF46-4DA1-8557-887B3ECD2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eb648d-3390-464e-aa9b-5625b064cb6f"/>
    <ds:schemaRef ds:uri="85c9ab38-f770-4e30-b225-fe78f2ef2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52F001-7418-44E3-9C12-EFBA15580064}">
  <ds:schemaRefs>
    <ds:schemaRef ds:uri="http://schemas.microsoft.com/sharepoint/v3/contenttype/forms"/>
  </ds:schemaRefs>
</ds:datastoreItem>
</file>

<file path=customXml/itemProps4.xml><?xml version="1.0" encoding="utf-8"?>
<ds:datastoreItem xmlns:ds="http://schemas.openxmlformats.org/officeDocument/2006/customXml" ds:itemID="{742F28BE-9FAE-4741-B32A-0E0E30AC79C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23647</TotalTime>
  <Words>1896</Words>
  <Application>Microsoft Macintosh PowerPoint</Application>
  <PresentationFormat>Custom</PresentationFormat>
  <Paragraphs>250</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inherit</vt:lpstr>
      <vt:lpstr>Open Sans</vt:lpstr>
      <vt:lpstr>Symbol</vt:lpstr>
      <vt:lpstr>Verdana</vt:lpstr>
      <vt:lpstr>Wingdings</vt:lpstr>
      <vt:lpstr>Agility GIL Powerpoint Template</vt:lpstr>
      <vt:lpstr>Moonshot to Modern Trucking</vt:lpstr>
      <vt:lpstr>Trucking Industry – Reality</vt:lpstr>
      <vt:lpstr>Logistics / Trucking Industry - Challenges</vt:lpstr>
      <vt:lpstr>PowerPoint Presentation</vt:lpstr>
      <vt:lpstr>Logistics / Trucking Industry – Facts &amp; Figures</vt:lpstr>
      <vt:lpstr>Logistics / Trucking Industry - Opportunities</vt:lpstr>
      <vt:lpstr>Trucking Industry – 3 Big Issues &amp; Their Solutions</vt:lpstr>
      <vt:lpstr>PowerPoint Presentation</vt:lpstr>
      <vt:lpstr>PowerPoint Presentation</vt:lpstr>
      <vt:lpstr>PowerPoint Presentation</vt:lpstr>
      <vt:lpstr>Typically Overloaded Semi-Trailer in Pakistan GCW = 100 tons against allowed 58.5 tons  Breakdowns cause blockage of already fragile highway network</vt:lpstr>
      <vt:lpstr>Truck of the Future…already being “Made in Pakistan”</vt:lpstr>
      <vt:lpstr>Semi-Trailer Industry – Recommendations</vt:lpstr>
      <vt:lpstr>Semi-Trailer Industry – Classification and Dimensions</vt:lpstr>
      <vt:lpstr>Semi-Trailer Industry – Classification and Dimensions </vt:lpstr>
      <vt:lpstr>Trucking - Sector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 Compliance Report</dc:title>
  <dc:creator>Danish;AUTOCOM</dc:creator>
  <cp:lastModifiedBy>Khayam Husain</cp:lastModifiedBy>
  <cp:revision>1121</cp:revision>
  <dcterms:created xsi:type="dcterms:W3CDTF">2014-04-23T11:26:54Z</dcterms:created>
  <dcterms:modified xsi:type="dcterms:W3CDTF">2022-10-27T07:13:52Z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0x01010081FBD3A3EAF3924983681186EAA57870</vt:lpwstr>
  </property>
</Properties>
</file>